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sldIdLst>
    <p:sldId id="256" r:id="rId2"/>
    <p:sldId id="375" r:id="rId3"/>
    <p:sldId id="390" r:id="rId4"/>
    <p:sldId id="391" r:id="rId5"/>
    <p:sldId id="403" r:id="rId6"/>
    <p:sldId id="393" r:id="rId7"/>
    <p:sldId id="405" r:id="rId8"/>
    <p:sldId id="408" r:id="rId9"/>
    <p:sldId id="406" r:id="rId10"/>
    <p:sldId id="407" r:id="rId11"/>
    <p:sldId id="388" r:id="rId12"/>
    <p:sldId id="389" r:id="rId13"/>
    <p:sldId id="387" r:id="rId14"/>
    <p:sldId id="385" r:id="rId15"/>
    <p:sldId id="379" r:id="rId16"/>
    <p:sldId id="383" r:id="rId17"/>
    <p:sldId id="384" r:id="rId18"/>
    <p:sldId id="397" r:id="rId19"/>
    <p:sldId id="398" r:id="rId20"/>
    <p:sldId id="400" r:id="rId21"/>
    <p:sldId id="404" r:id="rId22"/>
    <p:sldId id="39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7B12"/>
    <a:srgbClr val="ED5D23"/>
    <a:srgbClr val="F555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726" autoAdjust="0"/>
    <p:restoredTop sz="96654" autoAdjust="0"/>
  </p:normalViewPr>
  <p:slideViewPr>
    <p:cSldViewPr>
      <p:cViewPr>
        <p:scale>
          <a:sx n="93" d="100"/>
          <a:sy n="93" d="100"/>
        </p:scale>
        <p:origin x="-1554" y="-88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BEBEE7-2E02-4621-A988-D590355EE9B9}" type="datetimeFigureOut">
              <a:rPr lang="en-GB" smtClean="0"/>
              <a:pPr/>
              <a:t>24/03/2014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4BACB5-5B5B-443F-9244-665F7348067A}" type="slidenum">
              <a:rPr lang="en-GB" smtClean="0"/>
              <a:pPr/>
              <a:t>‹#›</a:t>
            </a:fld>
            <a:endParaRPr lang="en-GB"/>
          </a:p>
        </p:txBody>
      </p:sp>
    </p:spTree>
    <p:extLst>
      <p:ext uri="{BB962C8B-B14F-4D97-AF65-F5344CB8AC3E}">
        <p14:creationId xmlns:p14="http://schemas.microsoft.com/office/powerpoint/2010/main" val="2170257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34BACB5-5B5B-443F-9244-665F7348067A}" type="slidenum">
              <a:rPr lang="en-GB" smtClean="0"/>
              <a:pPr/>
              <a:t>2</a:t>
            </a:fld>
            <a:endParaRPr lang="en-GB"/>
          </a:p>
        </p:txBody>
      </p:sp>
    </p:spTree>
    <p:extLst>
      <p:ext uri="{BB962C8B-B14F-4D97-AF65-F5344CB8AC3E}">
        <p14:creationId xmlns:p14="http://schemas.microsoft.com/office/powerpoint/2010/main" val="4201868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34BACB5-5B5B-443F-9244-665F7348067A}" type="slidenum">
              <a:rPr lang="en-GB" smtClean="0"/>
              <a:pPr/>
              <a:t>11</a:t>
            </a:fld>
            <a:endParaRPr lang="en-GB"/>
          </a:p>
        </p:txBody>
      </p:sp>
    </p:spTree>
    <p:extLst>
      <p:ext uri="{BB962C8B-B14F-4D97-AF65-F5344CB8AC3E}">
        <p14:creationId xmlns:p14="http://schemas.microsoft.com/office/powerpoint/2010/main" val="1072534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34BACB5-5B5B-443F-9244-665F7348067A}" type="slidenum">
              <a:rPr lang="en-GB" smtClean="0"/>
              <a:pPr/>
              <a:t>12</a:t>
            </a:fld>
            <a:endParaRPr lang="en-GB"/>
          </a:p>
        </p:txBody>
      </p:sp>
    </p:spTree>
    <p:extLst>
      <p:ext uri="{BB962C8B-B14F-4D97-AF65-F5344CB8AC3E}">
        <p14:creationId xmlns:p14="http://schemas.microsoft.com/office/powerpoint/2010/main" val="3553339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34BACB5-5B5B-443F-9244-665F7348067A}" type="slidenum">
              <a:rPr lang="en-GB" smtClean="0"/>
              <a:pPr/>
              <a:t>13</a:t>
            </a:fld>
            <a:endParaRPr lang="en-GB"/>
          </a:p>
        </p:txBody>
      </p:sp>
    </p:spTree>
    <p:extLst>
      <p:ext uri="{BB962C8B-B14F-4D97-AF65-F5344CB8AC3E}">
        <p14:creationId xmlns:p14="http://schemas.microsoft.com/office/powerpoint/2010/main" val="1774502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34BACB5-5B5B-443F-9244-665F7348067A}" type="slidenum">
              <a:rPr lang="en-GB" smtClean="0"/>
              <a:pPr/>
              <a:t>14</a:t>
            </a:fld>
            <a:endParaRPr lang="en-GB"/>
          </a:p>
        </p:txBody>
      </p:sp>
    </p:spTree>
    <p:extLst>
      <p:ext uri="{BB962C8B-B14F-4D97-AF65-F5344CB8AC3E}">
        <p14:creationId xmlns:p14="http://schemas.microsoft.com/office/powerpoint/2010/main" val="477183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34BACB5-5B5B-443F-9244-665F7348067A}" type="slidenum">
              <a:rPr lang="en-GB" smtClean="0"/>
              <a:pPr/>
              <a:t>15</a:t>
            </a:fld>
            <a:endParaRPr lang="en-GB"/>
          </a:p>
        </p:txBody>
      </p:sp>
    </p:spTree>
    <p:extLst>
      <p:ext uri="{BB962C8B-B14F-4D97-AF65-F5344CB8AC3E}">
        <p14:creationId xmlns:p14="http://schemas.microsoft.com/office/powerpoint/2010/main" val="1641724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34BACB5-5B5B-443F-9244-665F7348067A}" type="slidenum">
              <a:rPr lang="en-GB" smtClean="0"/>
              <a:pPr/>
              <a:t>16</a:t>
            </a:fld>
            <a:endParaRPr lang="en-GB"/>
          </a:p>
        </p:txBody>
      </p:sp>
    </p:spTree>
    <p:extLst>
      <p:ext uri="{BB962C8B-B14F-4D97-AF65-F5344CB8AC3E}">
        <p14:creationId xmlns:p14="http://schemas.microsoft.com/office/powerpoint/2010/main" val="405161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34BACB5-5B5B-443F-9244-665F7348067A}" type="slidenum">
              <a:rPr lang="en-GB" smtClean="0"/>
              <a:pPr/>
              <a:t>17</a:t>
            </a:fld>
            <a:endParaRPr lang="en-GB"/>
          </a:p>
        </p:txBody>
      </p:sp>
    </p:spTree>
    <p:extLst>
      <p:ext uri="{BB962C8B-B14F-4D97-AF65-F5344CB8AC3E}">
        <p14:creationId xmlns:p14="http://schemas.microsoft.com/office/powerpoint/2010/main" val="2439623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34BACB5-5B5B-443F-9244-665F7348067A}" type="slidenum">
              <a:rPr lang="en-GB" smtClean="0"/>
              <a:pPr/>
              <a:t>18</a:t>
            </a:fld>
            <a:endParaRPr lang="en-GB"/>
          </a:p>
        </p:txBody>
      </p:sp>
    </p:spTree>
    <p:extLst>
      <p:ext uri="{BB962C8B-B14F-4D97-AF65-F5344CB8AC3E}">
        <p14:creationId xmlns:p14="http://schemas.microsoft.com/office/powerpoint/2010/main" val="1960304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34BACB5-5B5B-443F-9244-665F7348067A}" type="slidenum">
              <a:rPr lang="en-GB" smtClean="0"/>
              <a:pPr/>
              <a:t>19</a:t>
            </a:fld>
            <a:endParaRPr lang="en-GB"/>
          </a:p>
        </p:txBody>
      </p:sp>
    </p:spTree>
    <p:extLst>
      <p:ext uri="{BB962C8B-B14F-4D97-AF65-F5344CB8AC3E}">
        <p14:creationId xmlns:p14="http://schemas.microsoft.com/office/powerpoint/2010/main" val="164824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34BACB5-5B5B-443F-9244-665F7348067A}" type="slidenum">
              <a:rPr lang="en-GB" smtClean="0"/>
              <a:pPr/>
              <a:t>20</a:t>
            </a:fld>
            <a:endParaRPr lang="en-GB"/>
          </a:p>
        </p:txBody>
      </p:sp>
    </p:spTree>
    <p:extLst>
      <p:ext uri="{BB962C8B-B14F-4D97-AF65-F5344CB8AC3E}">
        <p14:creationId xmlns:p14="http://schemas.microsoft.com/office/powerpoint/2010/main" val="2570979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34BACB5-5B5B-443F-9244-665F7348067A}" type="slidenum">
              <a:rPr lang="en-GB" smtClean="0"/>
              <a:pPr/>
              <a:t>3</a:t>
            </a:fld>
            <a:endParaRPr lang="en-GB"/>
          </a:p>
        </p:txBody>
      </p:sp>
    </p:spTree>
    <p:extLst>
      <p:ext uri="{BB962C8B-B14F-4D97-AF65-F5344CB8AC3E}">
        <p14:creationId xmlns:p14="http://schemas.microsoft.com/office/powerpoint/2010/main" val="14865286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34BACB5-5B5B-443F-9244-665F7348067A}" type="slidenum">
              <a:rPr lang="en-GB" smtClean="0"/>
              <a:pPr/>
              <a:t>21</a:t>
            </a:fld>
            <a:endParaRPr lang="en-GB"/>
          </a:p>
        </p:txBody>
      </p:sp>
    </p:spTree>
    <p:extLst>
      <p:ext uri="{BB962C8B-B14F-4D97-AF65-F5344CB8AC3E}">
        <p14:creationId xmlns:p14="http://schemas.microsoft.com/office/powerpoint/2010/main" val="694739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34BACB5-5B5B-443F-9244-665F7348067A}" type="slidenum">
              <a:rPr lang="en-GB" smtClean="0"/>
              <a:pPr/>
              <a:t>22</a:t>
            </a:fld>
            <a:endParaRPr lang="en-GB"/>
          </a:p>
        </p:txBody>
      </p:sp>
    </p:spTree>
    <p:extLst>
      <p:ext uri="{BB962C8B-B14F-4D97-AF65-F5344CB8AC3E}">
        <p14:creationId xmlns:p14="http://schemas.microsoft.com/office/powerpoint/2010/main" val="699919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34BACB5-5B5B-443F-9244-665F7348067A}" type="slidenum">
              <a:rPr lang="en-GB" smtClean="0"/>
              <a:pPr/>
              <a:t>4</a:t>
            </a:fld>
            <a:endParaRPr lang="en-GB"/>
          </a:p>
        </p:txBody>
      </p:sp>
    </p:spTree>
    <p:extLst>
      <p:ext uri="{BB962C8B-B14F-4D97-AF65-F5344CB8AC3E}">
        <p14:creationId xmlns:p14="http://schemas.microsoft.com/office/powerpoint/2010/main" val="3286467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34BACB5-5B5B-443F-9244-665F7348067A}" type="slidenum">
              <a:rPr lang="en-GB" smtClean="0"/>
              <a:pPr/>
              <a:t>5</a:t>
            </a:fld>
            <a:endParaRPr lang="en-GB"/>
          </a:p>
        </p:txBody>
      </p:sp>
    </p:spTree>
    <p:extLst>
      <p:ext uri="{BB962C8B-B14F-4D97-AF65-F5344CB8AC3E}">
        <p14:creationId xmlns:p14="http://schemas.microsoft.com/office/powerpoint/2010/main" val="931232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34BACB5-5B5B-443F-9244-665F7348067A}" type="slidenum">
              <a:rPr lang="en-GB" smtClean="0"/>
              <a:pPr/>
              <a:t>6</a:t>
            </a:fld>
            <a:endParaRPr lang="en-GB"/>
          </a:p>
        </p:txBody>
      </p:sp>
    </p:spTree>
    <p:extLst>
      <p:ext uri="{BB962C8B-B14F-4D97-AF65-F5344CB8AC3E}">
        <p14:creationId xmlns:p14="http://schemas.microsoft.com/office/powerpoint/2010/main" val="1879476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34BACB5-5B5B-443F-9244-665F7348067A}" type="slidenum">
              <a:rPr lang="en-GB" smtClean="0"/>
              <a:pPr/>
              <a:t>7</a:t>
            </a:fld>
            <a:endParaRPr lang="en-GB"/>
          </a:p>
        </p:txBody>
      </p:sp>
    </p:spTree>
    <p:extLst>
      <p:ext uri="{BB962C8B-B14F-4D97-AF65-F5344CB8AC3E}">
        <p14:creationId xmlns:p14="http://schemas.microsoft.com/office/powerpoint/2010/main" val="1879476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34BACB5-5B5B-443F-9244-665F7348067A}" type="slidenum">
              <a:rPr lang="en-GB" smtClean="0"/>
              <a:pPr/>
              <a:t>8</a:t>
            </a:fld>
            <a:endParaRPr lang="en-GB"/>
          </a:p>
        </p:txBody>
      </p:sp>
    </p:spTree>
    <p:extLst>
      <p:ext uri="{BB962C8B-B14F-4D97-AF65-F5344CB8AC3E}">
        <p14:creationId xmlns:p14="http://schemas.microsoft.com/office/powerpoint/2010/main" val="1879476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34BACB5-5B5B-443F-9244-665F7348067A}" type="slidenum">
              <a:rPr lang="en-GB" smtClean="0"/>
              <a:pPr/>
              <a:t>9</a:t>
            </a:fld>
            <a:endParaRPr lang="en-GB"/>
          </a:p>
        </p:txBody>
      </p:sp>
    </p:spTree>
    <p:extLst>
      <p:ext uri="{BB962C8B-B14F-4D97-AF65-F5344CB8AC3E}">
        <p14:creationId xmlns:p14="http://schemas.microsoft.com/office/powerpoint/2010/main" val="1879476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34BACB5-5B5B-443F-9244-665F7348067A}" type="slidenum">
              <a:rPr lang="en-GB" smtClean="0"/>
              <a:pPr/>
              <a:t>10</a:t>
            </a:fld>
            <a:endParaRPr lang="en-GB"/>
          </a:p>
        </p:txBody>
      </p:sp>
    </p:spTree>
    <p:extLst>
      <p:ext uri="{BB962C8B-B14F-4D97-AF65-F5344CB8AC3E}">
        <p14:creationId xmlns:p14="http://schemas.microsoft.com/office/powerpoint/2010/main" val="1879476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C1094C8-288E-4582-A607-EB3A9EEADF5C}" type="datetime1">
              <a:rPr lang="en-GB" smtClean="0"/>
              <a:pPr/>
              <a:t>24/03/2014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CF4A24-01EF-4ECE-9659-A28BB04A877E}"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542894D-BEF0-4E48-B7A0-7B25B402969D}" type="datetime1">
              <a:rPr lang="en-GB" smtClean="0"/>
              <a:pPr/>
              <a:t>24/03/2014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CF4A24-01EF-4ECE-9659-A28BB04A877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F3ADB42-1E9C-4AC8-A7EF-519A5A0207B3}" type="datetime1">
              <a:rPr lang="en-GB" smtClean="0"/>
              <a:pPr/>
              <a:t>24/03/2014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CF4A24-01EF-4ECE-9659-A28BB04A877E}"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E2AD9A1-259F-404A-8A3E-215AD5449638}" type="datetime1">
              <a:rPr lang="en-GB" smtClean="0"/>
              <a:pPr/>
              <a:t>24/03/2014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CF4A24-01EF-4ECE-9659-A28BB04A877E}"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9B3E7A-9165-427A-99DA-5D8F49859BBA}" type="datetime1">
              <a:rPr lang="en-GB" smtClean="0"/>
              <a:pPr/>
              <a:t>24/03/2014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CF4A24-01EF-4ECE-9659-A28BB04A877E}"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C98B4E1-5C93-449E-9D03-1FBA807C2476}" type="datetime1">
              <a:rPr lang="en-GB" smtClean="0"/>
              <a:pPr/>
              <a:t>24/03/2014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CF4A24-01EF-4ECE-9659-A28BB04A877E}"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2BC4475-A01F-470A-AA07-48ED9AEF8F6B}" type="datetime1">
              <a:rPr lang="en-GB" smtClean="0"/>
              <a:pPr/>
              <a:t>24/03/2014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8CF4A24-01EF-4ECE-9659-A28BB04A877E}"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DF130D5-8B47-480B-9CDB-40F7C8E6E0EB}" type="datetime1">
              <a:rPr lang="en-GB" smtClean="0"/>
              <a:pPr/>
              <a:t>24/03/2014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8CF4A24-01EF-4ECE-9659-A28BB04A877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EEE77D-55DB-4B11-BF7F-2FBF942B4080}" type="datetime1">
              <a:rPr lang="en-GB" smtClean="0"/>
              <a:pPr/>
              <a:t>24/03/2014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8CF4A24-01EF-4ECE-9659-A28BB04A877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DFE26A-C5EA-444E-9092-9A8B0E0511B7}" type="datetime1">
              <a:rPr lang="en-GB" smtClean="0"/>
              <a:pPr/>
              <a:t>24/03/2014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CF4A24-01EF-4ECE-9659-A28BB04A877E}"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FBD6B7-CE03-43C0-9D34-E8B06CC13431}" type="datetime1">
              <a:rPr lang="en-GB" smtClean="0"/>
              <a:pPr/>
              <a:t>24/03/2014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CF4A24-01EF-4ECE-9659-A28BB04A877E}"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2141BA-4F47-4F4F-B5EC-5B8CF472356B}" type="datetime1">
              <a:rPr lang="en-GB" smtClean="0"/>
              <a:pPr/>
              <a:t>24/03/2014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CF4A24-01EF-4ECE-9659-A28BB04A877E}"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R6WuHzE-1f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R6WuHzE-1f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JMht9_F3580"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T0eaeF6fZ0Y"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5.jp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 Id="rId1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492896"/>
            <a:ext cx="8636496" cy="1470025"/>
          </a:xfrm>
        </p:spPr>
        <p:txBody>
          <a:bodyPr>
            <a:normAutofit fontScale="90000"/>
          </a:bodyPr>
          <a:lstStyle/>
          <a:p>
            <a:pPr algn="r"/>
            <a:r>
              <a:rPr lang="en-US" b="1" dirty="0" smtClean="0"/>
              <a:t>Computer Sharing Centre </a:t>
            </a:r>
            <a:r>
              <a:rPr lang="en-US" dirty="0"/>
              <a:t/>
            </a:r>
            <a:br>
              <a:rPr lang="en-US" dirty="0"/>
            </a:br>
            <a:r>
              <a:rPr lang="en-US" b="1" dirty="0" smtClean="0">
                <a:solidFill>
                  <a:schemeClr val="accent6"/>
                </a:solidFill>
              </a:rPr>
              <a:t>Introduction to </a:t>
            </a:r>
            <a:r>
              <a:rPr lang="en-US" b="1" dirty="0" err="1" smtClean="0">
                <a:solidFill>
                  <a:schemeClr val="accent6"/>
                </a:solidFill>
              </a:rPr>
              <a:t>WiFi</a:t>
            </a:r>
            <a:r>
              <a:rPr lang="en-US" b="1" dirty="0" smtClean="0">
                <a:solidFill>
                  <a:schemeClr val="accent6"/>
                </a:solidFill>
              </a:rPr>
              <a:t> and Tablets</a:t>
            </a:r>
            <a:r>
              <a:rPr lang="en-US" sz="3800" b="1" dirty="0" smtClean="0">
                <a:solidFill>
                  <a:schemeClr val="accent6"/>
                </a:solidFill>
              </a:rPr>
              <a:t/>
            </a:r>
            <a:br>
              <a:rPr lang="en-US" sz="3800" b="1" dirty="0" smtClean="0">
                <a:solidFill>
                  <a:schemeClr val="accent6"/>
                </a:solidFill>
              </a:rPr>
            </a:br>
            <a:r>
              <a:rPr lang="en-GB" b="1" dirty="0" smtClean="0"/>
              <a:t/>
            </a:r>
            <a:br>
              <a:rPr lang="en-GB" b="1" dirty="0" smtClean="0"/>
            </a:br>
            <a:endParaRPr lang="en-GB" dirty="0"/>
          </a:p>
        </p:txBody>
      </p:sp>
      <p:sp>
        <p:nvSpPr>
          <p:cNvPr id="3" name="TextBox 2"/>
          <p:cNvSpPr txBox="1"/>
          <p:nvPr/>
        </p:nvSpPr>
        <p:spPr>
          <a:xfrm>
            <a:off x="170335" y="5908630"/>
            <a:ext cx="2088232" cy="369332"/>
          </a:xfrm>
          <a:prstGeom prst="rect">
            <a:avLst/>
          </a:prstGeom>
          <a:noFill/>
        </p:spPr>
        <p:txBody>
          <a:bodyPr wrap="square" rtlCol="0">
            <a:spAutoFit/>
          </a:bodyPr>
          <a:lstStyle/>
          <a:p>
            <a:r>
              <a:rPr lang="en-GB" dirty="0" smtClean="0"/>
              <a:t>5 March 2014</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385500"/>
            <a:ext cx="8820472" cy="523220"/>
          </a:xfrm>
          <a:prstGeom prst="rect">
            <a:avLst/>
          </a:prstGeom>
          <a:noFill/>
        </p:spPr>
        <p:txBody>
          <a:bodyPr wrap="square" rtlCol="0">
            <a:spAutoFit/>
          </a:bodyPr>
          <a:lstStyle/>
          <a:p>
            <a:r>
              <a:rPr lang="en-US" sz="2800" b="1" dirty="0">
                <a:solidFill>
                  <a:prstClr val="black"/>
                </a:solidFill>
                <a:latin typeface="Calibri" pitchFamily="34" charset="0"/>
                <a:cs typeface="Calibri" pitchFamily="34" charset="0"/>
              </a:rPr>
              <a:t>Background to today’s presentation</a:t>
            </a:r>
            <a:endParaRPr lang="en-GB" sz="2400" dirty="0"/>
          </a:p>
        </p:txBody>
      </p:sp>
      <p:sp>
        <p:nvSpPr>
          <p:cNvPr id="5" name="Slide Number Placeholder 4"/>
          <p:cNvSpPr>
            <a:spLocks noGrp="1"/>
          </p:cNvSpPr>
          <p:nvPr>
            <p:ph type="sldNum" sz="quarter" idx="12"/>
          </p:nvPr>
        </p:nvSpPr>
        <p:spPr>
          <a:xfrm>
            <a:off x="6902896" y="6356350"/>
            <a:ext cx="2133600" cy="365125"/>
          </a:xfrm>
        </p:spPr>
        <p:txBody>
          <a:bodyPr/>
          <a:lstStyle/>
          <a:p>
            <a:fld id="{C8CF4A24-01EF-4ECE-9659-A28BB04A877E}" type="slidenum">
              <a:rPr lang="en-GB" sz="1600" b="1" smtClean="0">
                <a:solidFill>
                  <a:schemeClr val="tx1"/>
                </a:solidFill>
              </a:rPr>
              <a:pPr/>
              <a:t>10</a:t>
            </a:fld>
            <a:endParaRPr lang="en-GB" sz="1600" b="1" dirty="0">
              <a:solidFill>
                <a:schemeClr val="tx1"/>
              </a:solidFill>
            </a:endParaRPr>
          </a:p>
        </p:txBody>
      </p:sp>
      <p:sp>
        <p:nvSpPr>
          <p:cNvPr id="10" name="Content Placeholder 2"/>
          <p:cNvSpPr txBox="1">
            <a:spLocks/>
          </p:cNvSpPr>
          <p:nvPr/>
        </p:nvSpPr>
        <p:spPr>
          <a:xfrm>
            <a:off x="251520" y="1124744"/>
            <a:ext cx="8640960"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Clr>
                <a:srgbClr val="F0AD00"/>
              </a:buClr>
              <a:buSzPct val="76000"/>
              <a:buNone/>
            </a:pPr>
            <a:r>
              <a:rPr lang="en-GB" sz="2400" b="1" dirty="0" smtClean="0">
                <a:solidFill>
                  <a:prstClr val="black"/>
                </a:solidFill>
                <a:latin typeface="Calibri" pitchFamily="34" charset="0"/>
                <a:cs typeface="Calibri" pitchFamily="34" charset="0"/>
              </a:rPr>
              <a:t>How did we get here? What is the future?</a:t>
            </a:r>
          </a:p>
        </p:txBody>
      </p:sp>
      <p:sp>
        <p:nvSpPr>
          <p:cNvPr id="8" name="TextBox 7"/>
          <p:cNvSpPr txBox="1"/>
          <p:nvPr/>
        </p:nvSpPr>
        <p:spPr>
          <a:xfrm>
            <a:off x="251520" y="1641574"/>
            <a:ext cx="5760640" cy="923330"/>
          </a:xfrm>
          <a:prstGeom prst="rect">
            <a:avLst/>
          </a:prstGeom>
          <a:noFill/>
        </p:spPr>
        <p:txBody>
          <a:bodyPr wrap="square" rtlCol="0">
            <a:spAutoFit/>
          </a:bodyPr>
          <a:lstStyle/>
          <a:p>
            <a:r>
              <a:rPr lang="en-GB" dirty="0"/>
              <a:t>1994 </a:t>
            </a:r>
            <a:r>
              <a:rPr lang="en-GB" dirty="0" smtClean="0"/>
              <a:t>a </a:t>
            </a:r>
            <a:r>
              <a:rPr lang="en-GB" dirty="0"/>
              <a:t>computer in came </a:t>
            </a:r>
            <a:r>
              <a:rPr lang="en-GB" dirty="0" smtClean="0"/>
              <a:t>with manuals and CD’s for repair. </a:t>
            </a:r>
          </a:p>
          <a:p>
            <a:r>
              <a:rPr lang="en-GB" dirty="0" smtClean="0"/>
              <a:t>Now in 2014 computers have no manuals and no </a:t>
            </a:r>
            <a:r>
              <a:rPr lang="en-GB" dirty="0" smtClean="0"/>
              <a:t>instructions, </a:t>
            </a:r>
            <a:r>
              <a:rPr lang="en-GB" i="1" dirty="0" smtClean="0"/>
              <a:t>so how do people learn how to use them?</a:t>
            </a:r>
            <a:endParaRPr lang="en-GB" i="1" dirty="0"/>
          </a:p>
        </p:txBody>
      </p:sp>
      <p:sp>
        <p:nvSpPr>
          <p:cNvPr id="11" name="TextBox 10"/>
          <p:cNvSpPr txBox="1"/>
          <p:nvPr/>
        </p:nvSpPr>
        <p:spPr>
          <a:xfrm>
            <a:off x="251520" y="2638653"/>
            <a:ext cx="5544616" cy="646331"/>
          </a:xfrm>
          <a:prstGeom prst="rect">
            <a:avLst/>
          </a:prstGeom>
          <a:noFill/>
        </p:spPr>
        <p:txBody>
          <a:bodyPr wrap="square" rtlCol="0">
            <a:spAutoFit/>
          </a:bodyPr>
          <a:lstStyle/>
          <a:p>
            <a:r>
              <a:rPr lang="en-GB" dirty="0" smtClean="0"/>
              <a:t>Children learn enthusiastically by sharing skills, by showing each other at school and through play. </a:t>
            </a:r>
          </a:p>
        </p:txBody>
      </p:sp>
      <p:sp>
        <p:nvSpPr>
          <p:cNvPr id="12" name="TextBox 11"/>
          <p:cNvSpPr txBox="1"/>
          <p:nvPr/>
        </p:nvSpPr>
        <p:spPr>
          <a:xfrm>
            <a:off x="6094036" y="4182805"/>
            <a:ext cx="2798444" cy="1015663"/>
          </a:xfrm>
          <a:prstGeom prst="rect">
            <a:avLst/>
          </a:prstGeom>
          <a:ln w="19050"/>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2000" dirty="0" smtClean="0"/>
              <a:t>Perhaps the </a:t>
            </a:r>
            <a:r>
              <a:rPr lang="en-GB" sz="2000" dirty="0"/>
              <a:t>best way to </a:t>
            </a:r>
            <a:r>
              <a:rPr lang="en-GB" sz="2000" dirty="0" smtClean="0"/>
              <a:t>predict </a:t>
            </a:r>
            <a:r>
              <a:rPr lang="en-GB" sz="2000" dirty="0"/>
              <a:t>the future is to </a:t>
            </a:r>
            <a:r>
              <a:rPr lang="en-GB" sz="2000" dirty="0" smtClean="0"/>
              <a:t>invent </a:t>
            </a:r>
            <a:r>
              <a:rPr lang="en-GB" sz="2000" dirty="0" smtClean="0"/>
              <a:t>it!</a:t>
            </a:r>
            <a:endParaRPr lang="en-GB" sz="2000" dirty="0"/>
          </a:p>
        </p:txBody>
      </p:sp>
      <p:sp>
        <p:nvSpPr>
          <p:cNvPr id="13" name="TextBox 12"/>
          <p:cNvSpPr txBox="1"/>
          <p:nvPr/>
        </p:nvSpPr>
        <p:spPr>
          <a:xfrm>
            <a:off x="6094036" y="1553374"/>
            <a:ext cx="2798444" cy="2215991"/>
          </a:xfrm>
          <a:prstGeom prst="rect">
            <a:avLst/>
          </a:prstGeom>
          <a:ln w="19050"/>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000" dirty="0" smtClean="0"/>
              <a:t>If an Instructor could be paid to come to your home and teach you the skills you need for your iPad/tablets. Would you consider it</a:t>
            </a:r>
            <a:r>
              <a:rPr lang="en-GB" sz="2000" dirty="0" smtClean="0"/>
              <a:t>?</a:t>
            </a:r>
            <a:r>
              <a:rPr lang="en-GB" sz="2200" dirty="0" smtClean="0"/>
              <a:t/>
            </a:r>
            <a:br>
              <a:rPr lang="en-GB" sz="2200" dirty="0" smtClean="0"/>
            </a:br>
            <a:r>
              <a:rPr lang="en-GB" dirty="0" smtClean="0">
                <a:solidFill>
                  <a:schemeClr val="tx1">
                    <a:lumMod val="50000"/>
                    <a:lumOff val="50000"/>
                  </a:schemeClr>
                </a:solidFill>
              </a:rPr>
              <a:t>(</a:t>
            </a:r>
            <a:r>
              <a:rPr lang="en-GB" dirty="0" smtClean="0">
                <a:solidFill>
                  <a:schemeClr val="tx1">
                    <a:lumMod val="50000"/>
                    <a:lumOff val="50000"/>
                  </a:schemeClr>
                </a:solidFill>
              </a:rPr>
              <a:t>a resounding yes)</a:t>
            </a:r>
            <a:endParaRPr lang="en-GB" sz="2400" dirty="0">
              <a:solidFill>
                <a:schemeClr val="tx1">
                  <a:lumMod val="50000"/>
                  <a:lumOff val="50000"/>
                </a:schemeClr>
              </a:solidFill>
            </a:endParaRPr>
          </a:p>
        </p:txBody>
      </p:sp>
      <p:sp>
        <p:nvSpPr>
          <p:cNvPr id="7" name="TextBox 6"/>
          <p:cNvSpPr txBox="1"/>
          <p:nvPr/>
        </p:nvSpPr>
        <p:spPr>
          <a:xfrm>
            <a:off x="323528" y="5278849"/>
            <a:ext cx="4664990" cy="1246495"/>
          </a:xfrm>
          <a:prstGeom prst="rect">
            <a:avLst/>
          </a:prstGeom>
          <a:ln w="19050"/>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marL="0" lvl="1">
              <a:spcBef>
                <a:spcPts val="600"/>
              </a:spcBef>
              <a:buClr>
                <a:srgbClr val="F0AD00"/>
              </a:buClr>
              <a:buSzPct val="76000"/>
            </a:pPr>
            <a:r>
              <a:rPr lang="en-GB" i="1" dirty="0">
                <a:solidFill>
                  <a:prstClr val="black"/>
                </a:solidFill>
                <a:latin typeface="Calibri" pitchFamily="34" charset="0"/>
                <a:cs typeface="Calibri" pitchFamily="34" charset="0"/>
              </a:rPr>
              <a:t>This is from a German comedy programme where the daughter has given her father an iPad as a present and finds him making use of it!</a:t>
            </a:r>
            <a:endParaRPr lang="en-GB" i="1" dirty="0">
              <a:solidFill>
                <a:prstClr val="black"/>
              </a:solidFill>
              <a:latin typeface="Calibri" pitchFamily="34" charset="0"/>
              <a:cs typeface="Calibri" pitchFamily="34" charset="0"/>
              <a:hlinkClick r:id="rId3"/>
            </a:endParaRPr>
          </a:p>
          <a:p>
            <a:pPr marL="0" lvl="1">
              <a:spcBef>
                <a:spcPts val="600"/>
              </a:spcBef>
              <a:buClr>
                <a:srgbClr val="F0AD00"/>
              </a:buClr>
              <a:buSzPct val="76000"/>
            </a:pPr>
            <a:r>
              <a:rPr lang="en-GB" sz="1600" i="1" dirty="0">
                <a:solidFill>
                  <a:prstClr val="black"/>
                </a:solidFill>
                <a:latin typeface="Calibri" pitchFamily="34" charset="0"/>
                <a:cs typeface="Calibri" pitchFamily="34" charset="0"/>
                <a:hlinkClick r:id="rId3"/>
              </a:rPr>
              <a:t>www.youtube.com/watch?v=R6WuHzE-1fk</a:t>
            </a:r>
            <a:r>
              <a:rPr lang="en-GB" sz="1600" i="1" dirty="0">
                <a:solidFill>
                  <a:prstClr val="black"/>
                </a:solidFill>
                <a:latin typeface="Calibri" pitchFamily="34" charset="0"/>
                <a:cs typeface="Calibri" pitchFamily="34" charset="0"/>
              </a:rPr>
              <a:t> </a:t>
            </a:r>
            <a:endParaRPr lang="en-GB" sz="1600" dirty="0">
              <a:solidFill>
                <a:prstClr val="black"/>
              </a:solidFill>
              <a:latin typeface="Calibri" pitchFamily="34" charset="0"/>
              <a:cs typeface="Calibri" pitchFamily="34" charset="0"/>
            </a:endParaRPr>
          </a:p>
        </p:txBody>
      </p:sp>
      <p:sp>
        <p:nvSpPr>
          <p:cNvPr id="9" name="TextBox 8"/>
          <p:cNvSpPr txBox="1"/>
          <p:nvPr/>
        </p:nvSpPr>
        <p:spPr>
          <a:xfrm>
            <a:off x="323528" y="3441774"/>
            <a:ext cx="5169046" cy="923330"/>
          </a:xfrm>
          <a:prstGeom prst="rect">
            <a:avLst/>
          </a:prstGeom>
          <a:solidFill>
            <a:schemeClr val="bg1"/>
          </a:solidFill>
          <a:ln w="19050">
            <a:solidFill>
              <a:schemeClr val="accent6"/>
            </a:solidFill>
          </a:ln>
          <a:effectLst>
            <a:outerShdw blurRad="50800" dist="38100" dir="2700000" algn="tl" rotWithShape="0">
              <a:prstClr val="black">
                <a:alpha val="40000"/>
              </a:prstClr>
            </a:outerShdw>
          </a:effectLst>
        </p:spPr>
        <p:txBody>
          <a:bodyPr wrap="square" rtlCol="0">
            <a:spAutoFit/>
          </a:bodyPr>
          <a:lstStyle/>
          <a:p>
            <a:r>
              <a:rPr lang="en-GB" sz="2000" dirty="0" smtClean="0"/>
              <a:t>“There </a:t>
            </a:r>
            <a:r>
              <a:rPr lang="en-GB" sz="2000" dirty="0"/>
              <a:t>is nothing so exhausting as trying to find out how to do something </a:t>
            </a:r>
            <a:r>
              <a:rPr lang="en-GB" sz="2000" dirty="0" smtClean="0"/>
              <a:t>new on your own.”</a:t>
            </a:r>
          </a:p>
          <a:p>
            <a:r>
              <a:rPr lang="en-GB" sz="1400" dirty="0" smtClean="0"/>
              <a:t>James </a:t>
            </a:r>
            <a:r>
              <a:rPr lang="en-GB" sz="1400" dirty="0" smtClean="0"/>
              <a:t>Kessler</a:t>
            </a:r>
            <a:endParaRPr lang="en-GB" sz="1400" dirty="0" smtClean="0"/>
          </a:p>
        </p:txBody>
      </p:sp>
      <p:sp>
        <p:nvSpPr>
          <p:cNvPr id="2" name="TextBox 1"/>
          <p:cNvSpPr txBox="1"/>
          <p:nvPr/>
        </p:nvSpPr>
        <p:spPr>
          <a:xfrm>
            <a:off x="251520" y="4510861"/>
            <a:ext cx="5241054" cy="646331"/>
          </a:xfrm>
          <a:prstGeom prst="rect">
            <a:avLst/>
          </a:prstGeom>
          <a:noFill/>
        </p:spPr>
        <p:txBody>
          <a:bodyPr wrap="square" rtlCol="0">
            <a:spAutoFit/>
          </a:bodyPr>
          <a:lstStyle/>
          <a:p>
            <a:r>
              <a:rPr lang="en-GB" b="1" dirty="0"/>
              <a:t>Adults often give up and new iPads gather </a:t>
            </a:r>
            <a:r>
              <a:rPr lang="en-GB" b="1" dirty="0" smtClean="0"/>
              <a:t>dust </a:t>
            </a:r>
            <a:r>
              <a:rPr lang="en-GB" b="1" dirty="0"/>
              <a:t>on the shelf.</a:t>
            </a:r>
            <a:endParaRPr lang="en-GB" b="1" dirty="0"/>
          </a:p>
        </p:txBody>
      </p:sp>
    </p:spTree>
    <p:extLst>
      <p:ext uri="{BB962C8B-B14F-4D97-AF65-F5344CB8AC3E}">
        <p14:creationId xmlns:p14="http://schemas.microsoft.com/office/powerpoint/2010/main" val="223829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animBg="1"/>
      <p:bldP spid="13" grpId="0" animBg="1"/>
      <p:bldP spid="7"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444208" y="102603"/>
            <a:ext cx="2167847" cy="21678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251520" y="385500"/>
            <a:ext cx="8820472" cy="523220"/>
          </a:xfrm>
          <a:prstGeom prst="rect">
            <a:avLst/>
          </a:prstGeom>
          <a:noFill/>
        </p:spPr>
        <p:txBody>
          <a:bodyPr wrap="square" rtlCol="0">
            <a:spAutoFit/>
          </a:bodyPr>
          <a:lstStyle/>
          <a:p>
            <a:r>
              <a:rPr lang="en-GB" sz="2800" b="1" dirty="0" smtClean="0"/>
              <a:t>Introduction to </a:t>
            </a:r>
            <a:r>
              <a:rPr lang="en-GB" sz="2800" b="1" dirty="0" err="1" smtClean="0"/>
              <a:t>WiFi</a:t>
            </a:r>
            <a:r>
              <a:rPr lang="en-GB" sz="2800" b="1" dirty="0" smtClean="0"/>
              <a:t> and Tablets</a:t>
            </a:r>
            <a:endParaRPr lang="en-GB" sz="2400" dirty="0"/>
          </a:p>
        </p:txBody>
      </p:sp>
      <p:sp>
        <p:nvSpPr>
          <p:cNvPr id="5" name="Slide Number Placeholder 4"/>
          <p:cNvSpPr>
            <a:spLocks noGrp="1"/>
          </p:cNvSpPr>
          <p:nvPr>
            <p:ph type="sldNum" sz="quarter" idx="12"/>
          </p:nvPr>
        </p:nvSpPr>
        <p:spPr>
          <a:xfrm>
            <a:off x="6902896" y="6356350"/>
            <a:ext cx="2133600" cy="365125"/>
          </a:xfrm>
        </p:spPr>
        <p:txBody>
          <a:bodyPr/>
          <a:lstStyle/>
          <a:p>
            <a:fld id="{C8CF4A24-01EF-4ECE-9659-A28BB04A877E}" type="slidenum">
              <a:rPr lang="en-GB" sz="1600" b="1" smtClean="0">
                <a:solidFill>
                  <a:schemeClr val="tx1"/>
                </a:solidFill>
              </a:rPr>
              <a:pPr/>
              <a:t>11</a:t>
            </a:fld>
            <a:endParaRPr lang="en-GB" sz="1600" b="1" dirty="0">
              <a:solidFill>
                <a:schemeClr val="tx1"/>
              </a:solidFill>
            </a:endParaRPr>
          </a:p>
        </p:txBody>
      </p:sp>
      <p:sp>
        <p:nvSpPr>
          <p:cNvPr id="10" name="Content Placeholder 2"/>
          <p:cNvSpPr txBox="1">
            <a:spLocks/>
          </p:cNvSpPr>
          <p:nvPr/>
        </p:nvSpPr>
        <p:spPr>
          <a:xfrm>
            <a:off x="323528" y="1052737"/>
            <a:ext cx="8640960"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Clr>
                <a:srgbClr val="F0AD00"/>
              </a:buClr>
              <a:buSzPct val="76000"/>
              <a:buNone/>
            </a:pPr>
            <a:r>
              <a:rPr lang="en-GB" sz="2800" b="1" dirty="0" smtClean="0">
                <a:solidFill>
                  <a:prstClr val="black"/>
                </a:solidFill>
                <a:latin typeface="Calibri" pitchFamily="34" charset="0"/>
                <a:cs typeface="Calibri" pitchFamily="34" charset="0"/>
              </a:rPr>
              <a:t>A short quiz to get us started</a:t>
            </a:r>
          </a:p>
          <a:p>
            <a:pPr marL="274320" indent="-274320">
              <a:spcBef>
                <a:spcPts val="600"/>
              </a:spcBef>
              <a:buClr>
                <a:srgbClr val="F0AD00"/>
              </a:buClr>
              <a:buSzPct val="76000"/>
              <a:buFont typeface="Wingdings 3"/>
              <a:buChar char=""/>
            </a:pPr>
            <a:r>
              <a:rPr lang="en-GB" sz="2800" b="1" dirty="0" smtClean="0">
                <a:solidFill>
                  <a:prstClr val="black"/>
                </a:solidFill>
                <a:latin typeface="Calibri" pitchFamily="34" charset="0"/>
                <a:cs typeface="Calibri" pitchFamily="34" charset="0"/>
              </a:rPr>
              <a:t>What is </a:t>
            </a:r>
            <a:r>
              <a:rPr lang="en-GB" sz="2800" b="1" dirty="0" err="1" smtClean="0">
                <a:solidFill>
                  <a:prstClr val="black"/>
                </a:solidFill>
                <a:latin typeface="Calibri" pitchFamily="34" charset="0"/>
                <a:cs typeface="Calibri" pitchFamily="34" charset="0"/>
              </a:rPr>
              <a:t>WiFi</a:t>
            </a:r>
            <a:r>
              <a:rPr lang="en-GB" sz="2800" b="1" dirty="0" smtClean="0">
                <a:solidFill>
                  <a:prstClr val="black"/>
                </a:solidFill>
                <a:latin typeface="Calibri" pitchFamily="34" charset="0"/>
                <a:cs typeface="Calibri" pitchFamily="34" charset="0"/>
              </a:rPr>
              <a:t>?</a:t>
            </a:r>
          </a:p>
          <a:p>
            <a:pPr marL="274320" indent="-274320">
              <a:spcBef>
                <a:spcPts val="600"/>
              </a:spcBef>
              <a:buClr>
                <a:srgbClr val="F0AD00"/>
              </a:buClr>
              <a:buSzPct val="76000"/>
              <a:buFont typeface="Wingdings 3"/>
              <a:buChar char=""/>
            </a:pPr>
            <a:endParaRPr lang="en-US" sz="1800" b="1" dirty="0" smtClean="0">
              <a:solidFill>
                <a:prstClr val="black"/>
              </a:solidFill>
              <a:latin typeface="Calibri" pitchFamily="34" charset="0"/>
              <a:cs typeface="Calibri" pitchFamily="34" charset="0"/>
            </a:endParaRPr>
          </a:p>
          <a:p>
            <a:pPr marL="274320" indent="-274320">
              <a:spcBef>
                <a:spcPts val="600"/>
              </a:spcBef>
              <a:buClr>
                <a:srgbClr val="F0AD00"/>
              </a:buClr>
              <a:buSzPct val="76000"/>
              <a:buFont typeface="Wingdings 3"/>
              <a:buChar char=""/>
            </a:pPr>
            <a:endParaRPr lang="en-US" sz="1800" b="1" dirty="0" smtClean="0">
              <a:solidFill>
                <a:prstClr val="black"/>
              </a:solidFill>
              <a:latin typeface="Calibri" pitchFamily="34" charset="0"/>
              <a:cs typeface="Calibri" pitchFamily="34" charset="0"/>
            </a:endParaRPr>
          </a:p>
          <a:p>
            <a:pPr marL="274320" indent="-274320">
              <a:spcBef>
                <a:spcPts val="600"/>
              </a:spcBef>
              <a:buClr>
                <a:srgbClr val="F0AD00"/>
              </a:buClr>
              <a:buSzPct val="76000"/>
              <a:buFont typeface="Wingdings 3"/>
              <a:buChar char=""/>
            </a:pPr>
            <a:endParaRPr lang="en-US" sz="1800" b="1" dirty="0">
              <a:solidFill>
                <a:prstClr val="black"/>
              </a:solidFill>
              <a:latin typeface="Calibri" pitchFamily="34" charset="0"/>
              <a:cs typeface="Calibri" pitchFamily="34" charset="0"/>
            </a:endParaRPr>
          </a:p>
          <a:p>
            <a:pPr marL="274320" indent="-274320">
              <a:spcBef>
                <a:spcPts val="600"/>
              </a:spcBef>
              <a:buClr>
                <a:srgbClr val="F0AD00"/>
              </a:buClr>
              <a:buSzPct val="76000"/>
              <a:buFont typeface="Wingdings 3"/>
              <a:buChar char=""/>
            </a:pPr>
            <a:endParaRPr lang="en-US" sz="1800" b="1" dirty="0" smtClean="0">
              <a:solidFill>
                <a:prstClr val="black"/>
              </a:solidFill>
              <a:latin typeface="Calibri" pitchFamily="34" charset="0"/>
              <a:cs typeface="Calibri" pitchFamily="34" charset="0"/>
            </a:endParaRPr>
          </a:p>
          <a:p>
            <a:pPr marL="0" indent="0">
              <a:spcBef>
                <a:spcPts val="600"/>
              </a:spcBef>
              <a:buClr>
                <a:srgbClr val="F0AD00"/>
              </a:buClr>
              <a:buSzPct val="76000"/>
              <a:buNone/>
            </a:pPr>
            <a:endParaRPr lang="en-GB" sz="900" b="1" dirty="0" smtClean="0">
              <a:solidFill>
                <a:prstClr val="black"/>
              </a:solidFill>
              <a:latin typeface="Calibri" pitchFamily="34" charset="0"/>
              <a:cs typeface="Calibri" pitchFamily="34" charset="0"/>
            </a:endParaRPr>
          </a:p>
          <a:p>
            <a:pPr marL="274320" indent="-274320">
              <a:spcBef>
                <a:spcPts val="600"/>
              </a:spcBef>
              <a:buClr>
                <a:srgbClr val="F0AD00"/>
              </a:buClr>
              <a:buSzPct val="76000"/>
              <a:buFont typeface="Wingdings 3"/>
              <a:buChar char=""/>
            </a:pPr>
            <a:endParaRPr lang="en-US" sz="2800" b="1" dirty="0" smtClean="0">
              <a:solidFill>
                <a:prstClr val="black"/>
              </a:solidFill>
              <a:latin typeface="Calibri" pitchFamily="34" charset="0"/>
              <a:cs typeface="Calibri" pitchFamily="34" charset="0"/>
            </a:endParaRPr>
          </a:p>
          <a:p>
            <a:pPr marL="822960" lvl="2">
              <a:spcBef>
                <a:spcPts val="500"/>
              </a:spcBef>
              <a:buClr>
                <a:prstClr val="white">
                  <a:shade val="50000"/>
                </a:prstClr>
              </a:buClr>
              <a:buSzPct val="76000"/>
              <a:buFont typeface="Wingdings 3"/>
              <a:buChar char=""/>
            </a:pPr>
            <a:endParaRPr lang="en-US" sz="1600" dirty="0">
              <a:solidFill>
                <a:prstClr val="black"/>
              </a:solidFill>
              <a:latin typeface="Calibri" pitchFamily="34" charset="0"/>
              <a:cs typeface="Calibri" pitchFamily="34" charset="0"/>
            </a:endParaRPr>
          </a:p>
        </p:txBody>
      </p:sp>
      <p:sp>
        <p:nvSpPr>
          <p:cNvPr id="8" name="Rectangle 7"/>
          <p:cNvSpPr/>
          <p:nvPr/>
        </p:nvSpPr>
        <p:spPr>
          <a:xfrm>
            <a:off x="487496" y="4399944"/>
            <a:ext cx="7920880" cy="1477328"/>
          </a:xfrm>
          <a:prstGeom prst="rect">
            <a:avLst/>
          </a:prstGeom>
        </p:spPr>
        <p:txBody>
          <a:bodyPr wrap="square">
            <a:spAutoFit/>
          </a:bodyPr>
          <a:lstStyle/>
          <a:p>
            <a:r>
              <a:rPr lang="en-GB" i="1" dirty="0" smtClean="0"/>
              <a:t>From </a:t>
            </a:r>
            <a:r>
              <a:rPr lang="en-GB" i="1" dirty="0" err="1" smtClean="0"/>
              <a:t>Recombu</a:t>
            </a:r>
            <a:r>
              <a:rPr lang="en-GB" i="1" dirty="0" smtClean="0"/>
              <a:t>: Tuesday 28 May 2013</a:t>
            </a:r>
          </a:p>
          <a:p>
            <a:r>
              <a:rPr lang="en-GB" dirty="0"/>
              <a:t>There are over 4.5 million public Wi-Fi hotspots in the UK and Ireland, all waiting for you to get connected</a:t>
            </a:r>
            <a:r>
              <a:rPr lang="en-GB" dirty="0" smtClean="0"/>
              <a:t>. </a:t>
            </a:r>
            <a:r>
              <a:rPr lang="en-GB" dirty="0"/>
              <a:t>Pretty much any major high street franchise has free Wi-Fi on offer. Right now, McDonalds, Starbucks, </a:t>
            </a:r>
            <a:r>
              <a:rPr lang="en-GB" dirty="0" err="1"/>
              <a:t>Pret</a:t>
            </a:r>
            <a:r>
              <a:rPr lang="en-GB" dirty="0"/>
              <a:t> a Manger, </a:t>
            </a:r>
            <a:r>
              <a:rPr lang="en-GB" dirty="0" smtClean="0"/>
              <a:t>Costas </a:t>
            </a:r>
            <a:r>
              <a:rPr lang="en-GB" dirty="0"/>
              <a:t>and plenty of others, all will give you free internet while you eat.</a:t>
            </a:r>
          </a:p>
        </p:txBody>
      </p:sp>
      <p:sp>
        <p:nvSpPr>
          <p:cNvPr id="9" name="TextBox 8"/>
          <p:cNvSpPr txBox="1"/>
          <p:nvPr/>
        </p:nvSpPr>
        <p:spPr>
          <a:xfrm>
            <a:off x="467544" y="3982935"/>
            <a:ext cx="6912768" cy="369332"/>
          </a:xfrm>
          <a:prstGeom prst="rect">
            <a:avLst/>
          </a:prstGeom>
          <a:noFill/>
        </p:spPr>
        <p:txBody>
          <a:bodyPr wrap="square" rtlCol="0">
            <a:spAutoFit/>
          </a:bodyPr>
          <a:lstStyle/>
          <a:p>
            <a:r>
              <a:rPr lang="en-GB" b="1" dirty="0" smtClean="0"/>
              <a:t>Question 1 : How many free wifi ‘hotspots’ are there in the UK?</a:t>
            </a:r>
            <a:endParaRPr lang="en-GB" b="1" dirty="0"/>
          </a:p>
        </p:txBody>
      </p:sp>
      <p:sp>
        <p:nvSpPr>
          <p:cNvPr id="6" name="Rectangle 5"/>
          <p:cNvSpPr/>
          <p:nvPr/>
        </p:nvSpPr>
        <p:spPr>
          <a:xfrm>
            <a:off x="453553" y="2204864"/>
            <a:ext cx="8294911" cy="1569660"/>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marL="400050" lvl="1" indent="0">
              <a:spcBef>
                <a:spcPts val="600"/>
              </a:spcBef>
              <a:buClr>
                <a:srgbClr val="F0AD00"/>
              </a:buClr>
              <a:buSzPct val="76000"/>
              <a:buNone/>
            </a:pPr>
            <a:r>
              <a:rPr lang="en-GB" sz="2400" dirty="0"/>
              <a:t>Wireless Internet, </a:t>
            </a:r>
            <a:r>
              <a:rPr lang="en-GB" sz="2400" dirty="0" err="1"/>
              <a:t>WiFi</a:t>
            </a:r>
            <a:r>
              <a:rPr lang="en-GB" sz="2400" dirty="0"/>
              <a:t> and WLAN all refer to a networking technology that uses radio frequency instead of physical wire to allow you to connect to the Internet when you’re in a wireless hotspot location.</a:t>
            </a:r>
            <a:endParaRPr lang="en-GB" sz="2400" b="1" dirty="0">
              <a:solidFill>
                <a:prstClr val="black"/>
              </a:solidFill>
              <a:latin typeface="Calibri" pitchFamily="34" charset="0"/>
              <a:cs typeface="Calibri"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7498" y="548680"/>
            <a:ext cx="1700926" cy="1275695"/>
          </a:xfrm>
          <a:prstGeom prst="rect">
            <a:avLst/>
          </a:prstGeom>
        </p:spPr>
      </p:pic>
    </p:spTree>
    <p:extLst>
      <p:ext uri="{BB962C8B-B14F-4D97-AF65-F5344CB8AC3E}">
        <p14:creationId xmlns:p14="http://schemas.microsoft.com/office/powerpoint/2010/main" val="402520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5174" y="506794"/>
            <a:ext cx="2939314" cy="1955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51520" y="385500"/>
            <a:ext cx="8820472" cy="523220"/>
          </a:xfrm>
          <a:prstGeom prst="rect">
            <a:avLst/>
          </a:prstGeom>
          <a:noFill/>
        </p:spPr>
        <p:txBody>
          <a:bodyPr wrap="square" rtlCol="0">
            <a:spAutoFit/>
          </a:bodyPr>
          <a:lstStyle/>
          <a:p>
            <a:r>
              <a:rPr lang="en-GB" sz="2800" b="1" dirty="0" smtClean="0"/>
              <a:t>Introduction to </a:t>
            </a:r>
            <a:r>
              <a:rPr lang="en-GB" sz="2800" b="1" dirty="0" err="1" smtClean="0"/>
              <a:t>WiFi</a:t>
            </a:r>
            <a:r>
              <a:rPr lang="en-GB" sz="2800" b="1" dirty="0" smtClean="0"/>
              <a:t> and Tablets</a:t>
            </a:r>
            <a:endParaRPr lang="en-GB" sz="2400" dirty="0"/>
          </a:p>
        </p:txBody>
      </p:sp>
      <p:sp>
        <p:nvSpPr>
          <p:cNvPr id="5" name="Slide Number Placeholder 4"/>
          <p:cNvSpPr>
            <a:spLocks noGrp="1"/>
          </p:cNvSpPr>
          <p:nvPr>
            <p:ph type="sldNum" sz="quarter" idx="12"/>
          </p:nvPr>
        </p:nvSpPr>
        <p:spPr>
          <a:xfrm>
            <a:off x="6902896" y="6356350"/>
            <a:ext cx="2133600" cy="365125"/>
          </a:xfrm>
        </p:spPr>
        <p:txBody>
          <a:bodyPr/>
          <a:lstStyle/>
          <a:p>
            <a:fld id="{C8CF4A24-01EF-4ECE-9659-A28BB04A877E}" type="slidenum">
              <a:rPr lang="en-GB" sz="1600" b="1" smtClean="0">
                <a:solidFill>
                  <a:schemeClr val="tx1"/>
                </a:solidFill>
              </a:rPr>
              <a:pPr/>
              <a:t>12</a:t>
            </a:fld>
            <a:endParaRPr lang="en-GB" sz="1600" b="1" dirty="0">
              <a:solidFill>
                <a:schemeClr val="tx1"/>
              </a:solidFill>
            </a:endParaRPr>
          </a:p>
        </p:txBody>
      </p:sp>
      <p:sp>
        <p:nvSpPr>
          <p:cNvPr id="10" name="Content Placeholder 2"/>
          <p:cNvSpPr txBox="1">
            <a:spLocks/>
          </p:cNvSpPr>
          <p:nvPr/>
        </p:nvSpPr>
        <p:spPr>
          <a:xfrm>
            <a:off x="323528" y="1052737"/>
            <a:ext cx="8640960"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274320">
              <a:spcBef>
                <a:spcPts val="600"/>
              </a:spcBef>
              <a:buClr>
                <a:srgbClr val="F0AD00"/>
              </a:buClr>
              <a:buSzPct val="76000"/>
              <a:buFont typeface="Wingdings 3"/>
              <a:buChar char=""/>
            </a:pPr>
            <a:r>
              <a:rPr lang="en-GB" sz="2800" b="1" dirty="0" smtClean="0">
                <a:solidFill>
                  <a:prstClr val="black"/>
                </a:solidFill>
                <a:latin typeface="Calibri" pitchFamily="34" charset="0"/>
                <a:cs typeface="Calibri" pitchFamily="34" charset="0"/>
              </a:rPr>
              <a:t>What is a smartphone?</a:t>
            </a:r>
          </a:p>
          <a:p>
            <a:pPr marL="274320" indent="-274320">
              <a:spcBef>
                <a:spcPts val="600"/>
              </a:spcBef>
              <a:buClr>
                <a:srgbClr val="F0AD00"/>
              </a:buClr>
              <a:buSzPct val="76000"/>
              <a:buFont typeface="Wingdings 3"/>
              <a:buChar char=""/>
            </a:pPr>
            <a:endParaRPr lang="en-US" sz="1800" b="1" dirty="0" smtClean="0">
              <a:solidFill>
                <a:prstClr val="black"/>
              </a:solidFill>
              <a:latin typeface="Calibri" pitchFamily="34" charset="0"/>
              <a:cs typeface="Calibri" pitchFamily="34" charset="0"/>
            </a:endParaRPr>
          </a:p>
          <a:p>
            <a:pPr marL="274320" indent="-274320">
              <a:spcBef>
                <a:spcPts val="600"/>
              </a:spcBef>
              <a:buClr>
                <a:srgbClr val="F0AD00"/>
              </a:buClr>
              <a:buSzPct val="76000"/>
              <a:buFont typeface="Wingdings 3"/>
              <a:buChar char=""/>
            </a:pPr>
            <a:endParaRPr lang="en-US" sz="1800" b="1" dirty="0" smtClean="0">
              <a:solidFill>
                <a:prstClr val="black"/>
              </a:solidFill>
              <a:latin typeface="Calibri" pitchFamily="34" charset="0"/>
              <a:cs typeface="Calibri" pitchFamily="34" charset="0"/>
            </a:endParaRPr>
          </a:p>
          <a:p>
            <a:pPr marL="274320" indent="-274320">
              <a:spcBef>
                <a:spcPts val="600"/>
              </a:spcBef>
              <a:buClr>
                <a:srgbClr val="F0AD00"/>
              </a:buClr>
              <a:buSzPct val="76000"/>
              <a:buFont typeface="Wingdings 3"/>
              <a:buChar char=""/>
            </a:pPr>
            <a:endParaRPr lang="en-US" sz="1800" b="1" dirty="0">
              <a:solidFill>
                <a:prstClr val="black"/>
              </a:solidFill>
              <a:latin typeface="Calibri" pitchFamily="34" charset="0"/>
              <a:cs typeface="Calibri" pitchFamily="34" charset="0"/>
            </a:endParaRPr>
          </a:p>
          <a:p>
            <a:pPr marL="274320" indent="-274320">
              <a:spcBef>
                <a:spcPts val="600"/>
              </a:spcBef>
              <a:buClr>
                <a:srgbClr val="F0AD00"/>
              </a:buClr>
              <a:buSzPct val="76000"/>
              <a:buFont typeface="Wingdings 3"/>
              <a:buChar char=""/>
            </a:pPr>
            <a:endParaRPr lang="en-US" sz="1800" b="1" dirty="0" smtClean="0">
              <a:solidFill>
                <a:prstClr val="black"/>
              </a:solidFill>
              <a:latin typeface="Calibri" pitchFamily="34" charset="0"/>
              <a:cs typeface="Calibri" pitchFamily="34" charset="0"/>
            </a:endParaRPr>
          </a:p>
          <a:p>
            <a:pPr marL="0" indent="0">
              <a:spcBef>
                <a:spcPts val="600"/>
              </a:spcBef>
              <a:buClr>
                <a:srgbClr val="F0AD00"/>
              </a:buClr>
              <a:buSzPct val="76000"/>
              <a:buNone/>
            </a:pPr>
            <a:endParaRPr lang="en-GB" sz="900" b="1" dirty="0" smtClean="0">
              <a:solidFill>
                <a:prstClr val="black"/>
              </a:solidFill>
              <a:latin typeface="Calibri" pitchFamily="34" charset="0"/>
              <a:cs typeface="Calibri" pitchFamily="34" charset="0"/>
            </a:endParaRPr>
          </a:p>
          <a:p>
            <a:pPr marL="274320" indent="-274320">
              <a:spcBef>
                <a:spcPts val="600"/>
              </a:spcBef>
              <a:buClr>
                <a:srgbClr val="F0AD00"/>
              </a:buClr>
              <a:buSzPct val="76000"/>
              <a:buFont typeface="Wingdings 3"/>
              <a:buChar char=""/>
            </a:pPr>
            <a:endParaRPr lang="en-US" sz="2800" b="1" dirty="0" smtClean="0">
              <a:solidFill>
                <a:prstClr val="black"/>
              </a:solidFill>
              <a:latin typeface="Calibri" pitchFamily="34" charset="0"/>
              <a:cs typeface="Calibri" pitchFamily="34" charset="0"/>
            </a:endParaRPr>
          </a:p>
          <a:p>
            <a:pPr marL="822960" lvl="2">
              <a:spcBef>
                <a:spcPts val="500"/>
              </a:spcBef>
              <a:buClr>
                <a:prstClr val="white">
                  <a:shade val="50000"/>
                </a:prstClr>
              </a:buClr>
              <a:buSzPct val="76000"/>
              <a:buFont typeface="Wingdings 3"/>
              <a:buChar char=""/>
            </a:pPr>
            <a:endParaRPr lang="en-US" sz="1600" dirty="0">
              <a:solidFill>
                <a:prstClr val="black"/>
              </a:solidFill>
              <a:latin typeface="Calibri" pitchFamily="34" charset="0"/>
              <a:cs typeface="Calibri"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7" y="1700808"/>
            <a:ext cx="5760639" cy="1547540"/>
          </a:xfrm>
          <a:prstGeom prst="rect">
            <a:avLst/>
          </a:prstGeom>
          <a:ln>
            <a:solidFill>
              <a:schemeClr val="tx2">
                <a:lumMod val="40000"/>
                <a:lumOff val="60000"/>
              </a:schemeClr>
            </a:solidFill>
          </a:ln>
          <a:effectLst>
            <a:outerShdw blurRad="50800" dist="38100" dir="2700000" algn="tl" rotWithShape="0">
              <a:prstClr val="black">
                <a:alpha val="40000"/>
              </a:prstClr>
            </a:outerShdw>
          </a:effectLst>
        </p:spPr>
      </p:pic>
      <p:sp>
        <p:nvSpPr>
          <p:cNvPr id="6" name="Rectangle 5"/>
          <p:cNvSpPr/>
          <p:nvPr/>
        </p:nvSpPr>
        <p:spPr>
          <a:xfrm>
            <a:off x="297732" y="3719653"/>
            <a:ext cx="8774260" cy="1200329"/>
          </a:xfrm>
          <a:prstGeom prst="rect">
            <a:avLst/>
          </a:prstGeom>
        </p:spPr>
        <p:txBody>
          <a:bodyPr wrap="square">
            <a:spAutoFit/>
          </a:bodyPr>
          <a:lstStyle/>
          <a:p>
            <a:r>
              <a:rPr lang="en-GB" i="1" dirty="0" smtClean="0"/>
              <a:t>From The Guardian: Wednesday </a:t>
            </a:r>
            <a:r>
              <a:rPr lang="en-GB" i="1" dirty="0"/>
              <a:t>29 January 2014 </a:t>
            </a:r>
            <a:endParaRPr lang="en-GB" i="1" dirty="0" smtClean="0"/>
          </a:p>
          <a:p>
            <a:r>
              <a:rPr lang="en-GB" dirty="0" smtClean="0"/>
              <a:t>The </a:t>
            </a:r>
            <a:r>
              <a:rPr lang="en-GB" dirty="0"/>
              <a:t>smartphone market passed a key milestone in 2013, with </a:t>
            </a:r>
            <a:endParaRPr lang="en-GB" dirty="0" smtClean="0"/>
          </a:p>
          <a:p>
            <a:r>
              <a:rPr lang="en-GB" dirty="0" smtClean="0"/>
              <a:t>1bn </a:t>
            </a:r>
            <a:r>
              <a:rPr lang="en-GB" dirty="0"/>
              <a:t>devices sold </a:t>
            </a:r>
            <a:r>
              <a:rPr lang="en-GB" dirty="0" smtClean="0"/>
              <a:t>during </a:t>
            </a:r>
            <a:r>
              <a:rPr lang="en-GB" dirty="0"/>
              <a:t>the year, according to the research </a:t>
            </a:r>
            <a:endParaRPr lang="en-GB" dirty="0" smtClean="0"/>
          </a:p>
          <a:p>
            <a:r>
              <a:rPr lang="en-GB" dirty="0" smtClean="0"/>
              <a:t>company </a:t>
            </a:r>
            <a:r>
              <a:rPr lang="en-GB" dirty="0"/>
              <a:t>IDC - and other </a:t>
            </a:r>
            <a:r>
              <a:rPr lang="en-GB" dirty="0" smtClean="0"/>
              <a:t>research </a:t>
            </a:r>
            <a:r>
              <a:rPr lang="en-GB" dirty="0"/>
              <a:t>companies gave almost identical figures.</a:t>
            </a:r>
          </a:p>
        </p:txBody>
      </p:sp>
      <p:sp>
        <p:nvSpPr>
          <p:cNvPr id="7" name="TextBox 6"/>
          <p:cNvSpPr txBox="1"/>
          <p:nvPr/>
        </p:nvSpPr>
        <p:spPr>
          <a:xfrm>
            <a:off x="277780" y="3350321"/>
            <a:ext cx="6912768" cy="369332"/>
          </a:xfrm>
          <a:prstGeom prst="rect">
            <a:avLst/>
          </a:prstGeom>
          <a:noFill/>
        </p:spPr>
        <p:txBody>
          <a:bodyPr wrap="square" rtlCol="0">
            <a:spAutoFit/>
          </a:bodyPr>
          <a:lstStyle/>
          <a:p>
            <a:r>
              <a:rPr lang="en-GB" b="1" dirty="0" smtClean="0"/>
              <a:t>Question 2 : How many smartphones were sold in the world in 2013?</a:t>
            </a:r>
            <a:endParaRPr lang="en-GB" b="1" dirty="0"/>
          </a:p>
        </p:txBody>
      </p:sp>
      <p:sp>
        <p:nvSpPr>
          <p:cNvPr id="8" name="Rectangle 7"/>
          <p:cNvSpPr/>
          <p:nvPr/>
        </p:nvSpPr>
        <p:spPr>
          <a:xfrm>
            <a:off x="277780" y="5222520"/>
            <a:ext cx="8424936" cy="923330"/>
          </a:xfrm>
          <a:prstGeom prst="rect">
            <a:avLst/>
          </a:prstGeom>
        </p:spPr>
        <p:txBody>
          <a:bodyPr wrap="square">
            <a:spAutoFit/>
          </a:bodyPr>
          <a:lstStyle/>
          <a:p>
            <a:r>
              <a:rPr lang="en-GB" dirty="0" smtClean="0"/>
              <a:t>The </a:t>
            </a:r>
            <a:r>
              <a:rPr lang="en-GB" dirty="0"/>
              <a:t>total mobile phone </a:t>
            </a:r>
            <a:r>
              <a:rPr lang="en-GB" dirty="0" smtClean="0"/>
              <a:t>market was 1.82bn </a:t>
            </a:r>
            <a:r>
              <a:rPr lang="en-GB" dirty="0"/>
              <a:t>handsets in 2013, up just 4.8% from 1.74bn in 2012, said IDC. </a:t>
            </a:r>
            <a:r>
              <a:rPr lang="en-GB" dirty="0" smtClean="0"/>
              <a:t>Smartphones made </a:t>
            </a:r>
            <a:r>
              <a:rPr lang="en-GB" dirty="0"/>
              <a:t>up 55% of </a:t>
            </a:r>
            <a:endParaRPr lang="en-GB" dirty="0" smtClean="0"/>
          </a:p>
          <a:p>
            <a:r>
              <a:rPr lang="en-GB" dirty="0" smtClean="0"/>
              <a:t>all </a:t>
            </a:r>
            <a:r>
              <a:rPr lang="en-GB" dirty="0"/>
              <a:t>mobile phone sales in the year.</a:t>
            </a:r>
          </a:p>
        </p:txBody>
      </p:sp>
      <p:sp>
        <p:nvSpPr>
          <p:cNvPr id="11" name="TextBox 10"/>
          <p:cNvSpPr txBox="1"/>
          <p:nvPr/>
        </p:nvSpPr>
        <p:spPr>
          <a:xfrm>
            <a:off x="241098" y="4919982"/>
            <a:ext cx="8461618" cy="369332"/>
          </a:xfrm>
          <a:prstGeom prst="rect">
            <a:avLst/>
          </a:prstGeom>
          <a:noFill/>
        </p:spPr>
        <p:txBody>
          <a:bodyPr wrap="square" rtlCol="0">
            <a:spAutoFit/>
          </a:bodyPr>
          <a:lstStyle/>
          <a:p>
            <a:r>
              <a:rPr lang="en-GB" b="1" dirty="0" smtClean="0"/>
              <a:t>Question 3 : What was the total number of mobile phones sold in total in 2013?</a:t>
            </a:r>
            <a:endParaRPr lang="en-GB" b="1" dirty="0"/>
          </a:p>
        </p:txBody>
      </p:sp>
      <p:sp>
        <p:nvSpPr>
          <p:cNvPr id="12" name="TextBox 11"/>
          <p:cNvSpPr txBox="1"/>
          <p:nvPr/>
        </p:nvSpPr>
        <p:spPr>
          <a:xfrm>
            <a:off x="6516216" y="3861048"/>
            <a:ext cx="2304256" cy="523220"/>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800" b="1" dirty="0">
                <a:solidFill>
                  <a:schemeClr val="dk1"/>
                </a:solidFill>
              </a:rPr>
              <a:t>1,820,000,000</a:t>
            </a:r>
          </a:p>
        </p:txBody>
      </p:sp>
      <p:sp>
        <p:nvSpPr>
          <p:cNvPr id="2" name="TextBox 1"/>
          <p:cNvSpPr txBox="1"/>
          <p:nvPr/>
        </p:nvSpPr>
        <p:spPr>
          <a:xfrm>
            <a:off x="6516216" y="2761764"/>
            <a:ext cx="2304256" cy="523220"/>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800" b="1" dirty="0" smtClean="0"/>
              <a:t>1,000,000,000</a:t>
            </a:r>
            <a:endParaRPr lang="en-GB" sz="2800" b="1" dirty="0"/>
          </a:p>
        </p:txBody>
      </p:sp>
    </p:spTree>
    <p:extLst>
      <p:ext uri="{BB962C8B-B14F-4D97-AF65-F5344CB8AC3E}">
        <p14:creationId xmlns:p14="http://schemas.microsoft.com/office/powerpoint/2010/main" val="348108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p:bldP spid="12"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385500"/>
            <a:ext cx="8820472" cy="523220"/>
          </a:xfrm>
          <a:prstGeom prst="rect">
            <a:avLst/>
          </a:prstGeom>
          <a:noFill/>
        </p:spPr>
        <p:txBody>
          <a:bodyPr wrap="square" rtlCol="0">
            <a:spAutoFit/>
          </a:bodyPr>
          <a:lstStyle/>
          <a:p>
            <a:r>
              <a:rPr lang="en-GB" sz="2800" b="1" dirty="0" smtClean="0"/>
              <a:t>Introduction to </a:t>
            </a:r>
            <a:r>
              <a:rPr lang="en-GB" sz="2800" b="1" dirty="0" err="1" smtClean="0"/>
              <a:t>WiFi</a:t>
            </a:r>
            <a:r>
              <a:rPr lang="en-GB" sz="2800" b="1" dirty="0" smtClean="0"/>
              <a:t> and Tablets</a:t>
            </a:r>
            <a:endParaRPr lang="en-GB" sz="2400" dirty="0"/>
          </a:p>
        </p:txBody>
      </p:sp>
      <p:sp>
        <p:nvSpPr>
          <p:cNvPr id="5" name="Slide Number Placeholder 4"/>
          <p:cNvSpPr>
            <a:spLocks noGrp="1"/>
          </p:cNvSpPr>
          <p:nvPr>
            <p:ph type="sldNum" sz="quarter" idx="12"/>
          </p:nvPr>
        </p:nvSpPr>
        <p:spPr>
          <a:xfrm>
            <a:off x="6902896" y="6356350"/>
            <a:ext cx="2133600" cy="365125"/>
          </a:xfrm>
        </p:spPr>
        <p:txBody>
          <a:bodyPr/>
          <a:lstStyle/>
          <a:p>
            <a:fld id="{C8CF4A24-01EF-4ECE-9659-A28BB04A877E}" type="slidenum">
              <a:rPr lang="en-GB" sz="1600" b="1" smtClean="0">
                <a:solidFill>
                  <a:schemeClr val="tx1"/>
                </a:solidFill>
              </a:rPr>
              <a:pPr/>
              <a:t>13</a:t>
            </a:fld>
            <a:endParaRPr lang="en-GB" sz="1600" b="1" dirty="0">
              <a:solidFill>
                <a:schemeClr val="tx1"/>
              </a:solidFill>
            </a:endParaRPr>
          </a:p>
        </p:txBody>
      </p:sp>
      <p:sp>
        <p:nvSpPr>
          <p:cNvPr id="10" name="Content Placeholder 2"/>
          <p:cNvSpPr txBox="1">
            <a:spLocks/>
          </p:cNvSpPr>
          <p:nvPr/>
        </p:nvSpPr>
        <p:spPr>
          <a:xfrm>
            <a:off x="323528" y="1052737"/>
            <a:ext cx="8640960"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274320">
              <a:spcBef>
                <a:spcPts val="600"/>
              </a:spcBef>
              <a:buClr>
                <a:srgbClr val="F0AD00"/>
              </a:buClr>
              <a:buSzPct val="76000"/>
              <a:buFont typeface="Wingdings 3"/>
              <a:buChar char=""/>
            </a:pPr>
            <a:r>
              <a:rPr lang="en-GB" sz="2800" b="1" dirty="0" smtClean="0">
                <a:solidFill>
                  <a:prstClr val="black"/>
                </a:solidFill>
                <a:latin typeface="Calibri" pitchFamily="34" charset="0"/>
                <a:cs typeface="Calibri" pitchFamily="34" charset="0"/>
              </a:rPr>
              <a:t>What is a tablet computer?</a:t>
            </a:r>
          </a:p>
          <a:p>
            <a:pPr marL="274320" indent="-274320">
              <a:spcBef>
                <a:spcPts val="600"/>
              </a:spcBef>
              <a:buClr>
                <a:srgbClr val="F0AD00"/>
              </a:buClr>
              <a:buSzPct val="76000"/>
              <a:buFont typeface="Wingdings 3"/>
              <a:buChar char=""/>
            </a:pPr>
            <a:endParaRPr lang="en-US" sz="1800" b="1" dirty="0" smtClean="0">
              <a:solidFill>
                <a:prstClr val="black"/>
              </a:solidFill>
              <a:latin typeface="Calibri" pitchFamily="34" charset="0"/>
              <a:cs typeface="Calibri" pitchFamily="34" charset="0"/>
            </a:endParaRPr>
          </a:p>
          <a:p>
            <a:pPr marL="274320" indent="-274320">
              <a:spcBef>
                <a:spcPts val="600"/>
              </a:spcBef>
              <a:buClr>
                <a:srgbClr val="F0AD00"/>
              </a:buClr>
              <a:buSzPct val="76000"/>
              <a:buFont typeface="Wingdings 3"/>
              <a:buChar char=""/>
            </a:pPr>
            <a:endParaRPr lang="en-US" sz="1800" b="1" dirty="0" smtClean="0">
              <a:solidFill>
                <a:prstClr val="black"/>
              </a:solidFill>
              <a:latin typeface="Calibri" pitchFamily="34" charset="0"/>
              <a:cs typeface="Calibri" pitchFamily="34" charset="0"/>
            </a:endParaRPr>
          </a:p>
          <a:p>
            <a:pPr marL="274320" indent="-274320">
              <a:spcBef>
                <a:spcPts val="600"/>
              </a:spcBef>
              <a:buClr>
                <a:srgbClr val="F0AD00"/>
              </a:buClr>
              <a:buSzPct val="76000"/>
              <a:buFont typeface="Wingdings 3"/>
              <a:buChar char=""/>
            </a:pPr>
            <a:endParaRPr lang="en-US" sz="1800" b="1" dirty="0">
              <a:solidFill>
                <a:prstClr val="black"/>
              </a:solidFill>
              <a:latin typeface="Calibri" pitchFamily="34" charset="0"/>
              <a:cs typeface="Calibri" pitchFamily="34" charset="0"/>
            </a:endParaRPr>
          </a:p>
          <a:p>
            <a:pPr marL="274320" indent="-274320">
              <a:spcBef>
                <a:spcPts val="600"/>
              </a:spcBef>
              <a:buClr>
                <a:srgbClr val="F0AD00"/>
              </a:buClr>
              <a:buSzPct val="76000"/>
              <a:buFont typeface="Wingdings 3"/>
              <a:buChar char=""/>
            </a:pPr>
            <a:endParaRPr lang="en-US" sz="1800" b="1" dirty="0" smtClean="0">
              <a:solidFill>
                <a:prstClr val="black"/>
              </a:solidFill>
              <a:latin typeface="Calibri" pitchFamily="34" charset="0"/>
              <a:cs typeface="Calibri" pitchFamily="34" charset="0"/>
            </a:endParaRPr>
          </a:p>
          <a:p>
            <a:pPr marL="0" indent="0">
              <a:spcBef>
                <a:spcPts val="600"/>
              </a:spcBef>
              <a:buClr>
                <a:srgbClr val="F0AD00"/>
              </a:buClr>
              <a:buSzPct val="76000"/>
              <a:buNone/>
            </a:pPr>
            <a:endParaRPr lang="en-GB" sz="900" b="1" dirty="0" smtClean="0">
              <a:solidFill>
                <a:prstClr val="black"/>
              </a:solidFill>
              <a:latin typeface="Calibri" pitchFamily="34" charset="0"/>
              <a:cs typeface="Calibri" pitchFamily="34" charset="0"/>
            </a:endParaRPr>
          </a:p>
          <a:p>
            <a:pPr marL="274320" indent="-274320">
              <a:spcBef>
                <a:spcPts val="600"/>
              </a:spcBef>
              <a:buClr>
                <a:srgbClr val="F0AD00"/>
              </a:buClr>
              <a:buSzPct val="76000"/>
              <a:buFont typeface="Wingdings 3"/>
              <a:buChar char=""/>
            </a:pPr>
            <a:endParaRPr lang="en-US" sz="2800" b="1" dirty="0" smtClean="0">
              <a:solidFill>
                <a:prstClr val="black"/>
              </a:solidFill>
              <a:latin typeface="Calibri" pitchFamily="34" charset="0"/>
              <a:cs typeface="Calibri" pitchFamily="34" charset="0"/>
            </a:endParaRPr>
          </a:p>
          <a:p>
            <a:pPr marL="822960" lvl="2">
              <a:spcBef>
                <a:spcPts val="500"/>
              </a:spcBef>
              <a:buClr>
                <a:prstClr val="white">
                  <a:shade val="50000"/>
                </a:prstClr>
              </a:buClr>
              <a:buSzPct val="76000"/>
              <a:buFont typeface="Wingdings 3"/>
              <a:buChar char=""/>
            </a:pPr>
            <a:endParaRPr lang="en-US" sz="1600" dirty="0">
              <a:solidFill>
                <a:prstClr val="black"/>
              </a:solidFill>
              <a:latin typeface="Calibri" pitchFamily="34" charset="0"/>
              <a:cs typeface="Calibri"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065" y="1700163"/>
            <a:ext cx="6178631" cy="2376909"/>
          </a:xfrm>
          <a:prstGeom prst="rect">
            <a:avLst/>
          </a:prstGeom>
          <a:ln>
            <a:solidFill>
              <a:schemeClr val="tx2">
                <a:lumMod val="60000"/>
                <a:lumOff val="40000"/>
              </a:schemeClr>
            </a:solidFill>
          </a:ln>
          <a:effectLst>
            <a:outerShdw blurRad="50800" dist="38100" dir="2700000" algn="tl" rotWithShape="0">
              <a:prstClr val="black">
                <a:alpha val="40000"/>
              </a:prstClr>
            </a:outerShdw>
          </a:effectLst>
        </p:spPr>
      </p:pic>
      <p:sp>
        <p:nvSpPr>
          <p:cNvPr id="13" name="TextBox 12"/>
          <p:cNvSpPr txBox="1"/>
          <p:nvPr/>
        </p:nvSpPr>
        <p:spPr>
          <a:xfrm>
            <a:off x="390735" y="4329581"/>
            <a:ext cx="6912768" cy="369332"/>
          </a:xfrm>
          <a:prstGeom prst="rect">
            <a:avLst/>
          </a:prstGeom>
          <a:noFill/>
        </p:spPr>
        <p:txBody>
          <a:bodyPr wrap="square" rtlCol="0">
            <a:spAutoFit/>
          </a:bodyPr>
          <a:lstStyle/>
          <a:p>
            <a:r>
              <a:rPr lang="en-GB" b="1" dirty="0" smtClean="0"/>
              <a:t>Question 4 : </a:t>
            </a:r>
            <a:r>
              <a:rPr lang="en-GB" dirty="0">
                <a:solidFill>
                  <a:prstClr val="black"/>
                </a:solidFill>
                <a:latin typeface="Calibri" pitchFamily="34" charset="0"/>
                <a:cs typeface="Calibri" pitchFamily="34" charset="0"/>
              </a:rPr>
              <a:t>How many iPads do you think have been </a:t>
            </a:r>
            <a:r>
              <a:rPr lang="en-GB" dirty="0" smtClean="0">
                <a:solidFill>
                  <a:prstClr val="black"/>
                </a:solidFill>
                <a:latin typeface="Calibri" pitchFamily="34" charset="0"/>
                <a:cs typeface="Calibri" pitchFamily="34" charset="0"/>
              </a:rPr>
              <a:t>sold since 2010? </a:t>
            </a:r>
            <a:endParaRPr lang="en-GB" b="1" dirty="0"/>
          </a:p>
        </p:txBody>
      </p:sp>
      <p:sp>
        <p:nvSpPr>
          <p:cNvPr id="9" name="Rectangle 8"/>
          <p:cNvSpPr/>
          <p:nvPr/>
        </p:nvSpPr>
        <p:spPr>
          <a:xfrm>
            <a:off x="369364" y="4692913"/>
            <a:ext cx="8928992" cy="1400383"/>
          </a:xfrm>
          <a:prstGeom prst="rect">
            <a:avLst/>
          </a:prstGeom>
        </p:spPr>
        <p:txBody>
          <a:bodyPr wrap="square">
            <a:spAutoFit/>
          </a:bodyPr>
          <a:lstStyle/>
          <a:p>
            <a:pPr indent="-57150">
              <a:spcBef>
                <a:spcPts val="600"/>
              </a:spcBef>
              <a:buClr>
                <a:srgbClr val="F0AD00"/>
              </a:buClr>
              <a:buSzPct val="76000"/>
            </a:pPr>
            <a:r>
              <a:rPr lang="en-GB" sz="1600" i="1" dirty="0" smtClean="0">
                <a:solidFill>
                  <a:prstClr val="black"/>
                </a:solidFill>
                <a:latin typeface="Calibri" pitchFamily="34" charset="0"/>
                <a:cs typeface="Calibri" pitchFamily="34" charset="0"/>
              </a:rPr>
              <a:t>These are the </a:t>
            </a:r>
            <a:r>
              <a:rPr lang="en-GB" sz="1600" i="1" dirty="0">
                <a:solidFill>
                  <a:prstClr val="black"/>
                </a:solidFill>
                <a:latin typeface="Calibri" pitchFamily="34" charset="0"/>
                <a:cs typeface="Calibri" pitchFamily="34" charset="0"/>
              </a:rPr>
              <a:t>cumulative figures from Apples quarterly financial reports </a:t>
            </a:r>
            <a:endParaRPr lang="en-GB" sz="1600" i="1" dirty="0" smtClean="0">
              <a:solidFill>
                <a:prstClr val="black"/>
              </a:solidFill>
              <a:latin typeface="Calibri" pitchFamily="34" charset="0"/>
              <a:cs typeface="Calibri" pitchFamily="34" charset="0"/>
            </a:endParaRPr>
          </a:p>
          <a:p>
            <a:pPr indent="-57150">
              <a:spcBef>
                <a:spcPts val="600"/>
              </a:spcBef>
              <a:buClr>
                <a:srgbClr val="F0AD00"/>
              </a:buClr>
              <a:buSzPct val="76000"/>
            </a:pPr>
            <a:r>
              <a:rPr lang="en-GB" sz="1600" b="1" dirty="0" smtClean="0"/>
              <a:t>Oct</a:t>
            </a:r>
            <a:r>
              <a:rPr lang="en-GB" sz="1600" b="1" dirty="0"/>
              <a:t>. 22, 2013</a:t>
            </a:r>
            <a:r>
              <a:rPr lang="en-GB" sz="1600" dirty="0"/>
              <a:t> - 170 million</a:t>
            </a:r>
            <a:br>
              <a:rPr lang="en-GB" sz="1600" dirty="0"/>
            </a:br>
            <a:r>
              <a:rPr lang="en-GB" sz="1600" b="1" dirty="0"/>
              <a:t>Sept. 21, 2012</a:t>
            </a:r>
            <a:r>
              <a:rPr lang="en-GB" sz="1600" dirty="0"/>
              <a:t> - 84 million</a:t>
            </a:r>
            <a:br>
              <a:rPr lang="en-GB" sz="1600" dirty="0"/>
            </a:br>
            <a:r>
              <a:rPr lang="en-GB" sz="1600" b="1" dirty="0"/>
              <a:t>April 2012</a:t>
            </a:r>
            <a:r>
              <a:rPr lang="en-GB" sz="1600" dirty="0"/>
              <a:t> - 67 million</a:t>
            </a:r>
            <a:br>
              <a:rPr lang="en-GB" sz="1600" dirty="0"/>
            </a:br>
            <a:r>
              <a:rPr lang="en-GB" sz="1600" b="1" dirty="0"/>
              <a:t>January 2012</a:t>
            </a:r>
            <a:r>
              <a:rPr lang="en-GB" sz="1600" dirty="0"/>
              <a:t> - 50 million</a:t>
            </a:r>
            <a:endParaRPr lang="en-GB" sz="1600" dirty="0">
              <a:solidFill>
                <a:prstClr val="black"/>
              </a:solidFill>
              <a:latin typeface="Calibri" pitchFamily="34" charset="0"/>
              <a:cs typeface="Calibri" pitchFamily="34" charset="0"/>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3306278"/>
            <a:ext cx="2268251" cy="2268251"/>
          </a:xfrm>
          <a:prstGeom prst="rect">
            <a:avLst/>
          </a:prstGeom>
          <a:effectLst>
            <a:outerShdw blurRad="50800" dist="38100" dir="2700000" algn="tl" rotWithShape="0">
              <a:prstClr val="black">
                <a:alpha val="40000"/>
              </a:prstClr>
            </a:outerShdw>
          </a:effectLst>
        </p:spPr>
      </p:pic>
      <p:sp>
        <p:nvSpPr>
          <p:cNvPr id="11" name="TextBox 10"/>
          <p:cNvSpPr txBox="1"/>
          <p:nvPr/>
        </p:nvSpPr>
        <p:spPr>
          <a:xfrm>
            <a:off x="6552221" y="2420888"/>
            <a:ext cx="2268251" cy="584775"/>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3200" b="1" dirty="0" smtClean="0"/>
              <a:t>170,000,000</a:t>
            </a:r>
            <a:endParaRPr lang="en-GB" sz="3200" b="1" dirty="0"/>
          </a:p>
        </p:txBody>
      </p:sp>
    </p:spTree>
    <p:extLst>
      <p:ext uri="{BB962C8B-B14F-4D97-AF65-F5344CB8AC3E}">
        <p14:creationId xmlns:p14="http://schemas.microsoft.com/office/powerpoint/2010/main" val="373717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375047"/>
            <a:ext cx="8820472" cy="523220"/>
          </a:xfrm>
          <a:prstGeom prst="rect">
            <a:avLst/>
          </a:prstGeom>
          <a:noFill/>
        </p:spPr>
        <p:txBody>
          <a:bodyPr wrap="square" rtlCol="0">
            <a:spAutoFit/>
          </a:bodyPr>
          <a:lstStyle/>
          <a:p>
            <a:r>
              <a:rPr lang="en-GB" sz="2800" b="1" dirty="0" smtClean="0"/>
              <a:t>Quiz results... How did you do? A bit of philosophy</a:t>
            </a:r>
            <a:endParaRPr lang="en-GB" sz="2800" b="1" dirty="0"/>
          </a:p>
        </p:txBody>
      </p:sp>
      <p:sp>
        <p:nvSpPr>
          <p:cNvPr id="5" name="Slide Number Placeholder 4"/>
          <p:cNvSpPr>
            <a:spLocks noGrp="1"/>
          </p:cNvSpPr>
          <p:nvPr>
            <p:ph type="sldNum" sz="quarter" idx="12"/>
          </p:nvPr>
        </p:nvSpPr>
        <p:spPr>
          <a:xfrm>
            <a:off x="6902896" y="6356350"/>
            <a:ext cx="2133600" cy="365125"/>
          </a:xfrm>
        </p:spPr>
        <p:txBody>
          <a:bodyPr/>
          <a:lstStyle/>
          <a:p>
            <a:fld id="{C8CF4A24-01EF-4ECE-9659-A28BB04A877E}" type="slidenum">
              <a:rPr lang="en-GB" sz="1600" b="1" smtClean="0">
                <a:solidFill>
                  <a:schemeClr val="tx1"/>
                </a:solidFill>
              </a:rPr>
              <a:pPr/>
              <a:t>14</a:t>
            </a:fld>
            <a:endParaRPr lang="en-GB" sz="1600" b="1" dirty="0">
              <a:solidFill>
                <a:schemeClr val="tx1"/>
              </a:solidFill>
            </a:endParaRPr>
          </a:p>
        </p:txBody>
      </p:sp>
      <p:sp>
        <p:nvSpPr>
          <p:cNvPr id="3" name="TextBox 2"/>
          <p:cNvSpPr txBox="1"/>
          <p:nvPr/>
        </p:nvSpPr>
        <p:spPr>
          <a:xfrm>
            <a:off x="251520" y="1196752"/>
            <a:ext cx="8712968" cy="7402026"/>
          </a:xfrm>
          <a:prstGeom prst="rect">
            <a:avLst/>
          </a:prstGeom>
          <a:noFill/>
        </p:spPr>
        <p:txBody>
          <a:bodyPr wrap="square" rtlCol="0">
            <a:spAutoFit/>
          </a:bodyPr>
          <a:lstStyle/>
          <a:p>
            <a:pPr marL="342900" indent="-342900">
              <a:spcBef>
                <a:spcPts val="600"/>
              </a:spcBef>
              <a:buClr>
                <a:srgbClr val="F0AD00"/>
              </a:buClr>
              <a:buSzPct val="76000"/>
              <a:buFont typeface="Arial" panose="020B0604020202020204" pitchFamily="34" charset="0"/>
              <a:buChar char="•"/>
            </a:pPr>
            <a:r>
              <a:rPr lang="en-GB" sz="2000" dirty="0" smtClean="0">
                <a:solidFill>
                  <a:prstClr val="black"/>
                </a:solidFill>
                <a:latin typeface="Calibri" pitchFamily="34" charset="0"/>
                <a:cs typeface="Calibri" pitchFamily="34" charset="0"/>
              </a:rPr>
              <a:t>iPads</a:t>
            </a:r>
            <a:r>
              <a:rPr lang="en-GB" sz="2000" dirty="0">
                <a:solidFill>
                  <a:prstClr val="black"/>
                </a:solidFill>
                <a:latin typeface="Calibri" pitchFamily="34" charset="0"/>
                <a:cs typeface="Calibri" pitchFamily="34" charset="0"/>
              </a:rPr>
              <a:t>, Hudls and Kindle Fires are amazing devices </a:t>
            </a:r>
            <a:r>
              <a:rPr lang="en-GB" sz="2000" dirty="0" smtClean="0">
                <a:solidFill>
                  <a:prstClr val="black"/>
                </a:solidFill>
                <a:latin typeface="Calibri" pitchFamily="34" charset="0"/>
                <a:cs typeface="Calibri" pitchFamily="34" charset="0"/>
              </a:rPr>
              <a:t>that can do very good things. </a:t>
            </a:r>
          </a:p>
          <a:p>
            <a:pPr marL="342900" indent="-342900">
              <a:spcBef>
                <a:spcPts val="600"/>
              </a:spcBef>
              <a:buClr>
                <a:srgbClr val="F0AD00"/>
              </a:buClr>
              <a:buSzPct val="76000"/>
              <a:buFont typeface="Arial" panose="020B0604020202020204" pitchFamily="34" charset="0"/>
              <a:buChar char="•"/>
            </a:pPr>
            <a:r>
              <a:rPr lang="en-GB" sz="2000" dirty="0" smtClean="0">
                <a:solidFill>
                  <a:prstClr val="black"/>
                </a:solidFill>
                <a:latin typeface="Calibri" pitchFamily="34" charset="0"/>
                <a:cs typeface="Calibri" pitchFamily="34" charset="0"/>
              </a:rPr>
              <a:t>They </a:t>
            </a:r>
            <a:r>
              <a:rPr lang="en-GB" sz="2000" dirty="0">
                <a:solidFill>
                  <a:prstClr val="black"/>
                </a:solidFill>
                <a:latin typeface="Calibri" pitchFamily="34" charset="0"/>
                <a:cs typeface="Calibri" pitchFamily="34" charset="0"/>
              </a:rPr>
              <a:t>do not come with any </a:t>
            </a:r>
            <a:r>
              <a:rPr lang="en-GB" sz="2000" dirty="0" smtClean="0">
                <a:solidFill>
                  <a:prstClr val="black"/>
                </a:solidFill>
                <a:latin typeface="Calibri" pitchFamily="34" charset="0"/>
                <a:cs typeface="Calibri" pitchFamily="34" charset="0"/>
              </a:rPr>
              <a:t>instructions as we are expected to figure it out as we go along. Sadly, this means two things. Firstly that they are used primarily for games and watching tv, and secondly as soon as something doesn’t work the way we want, they get left on the shelf to gather dust.</a:t>
            </a:r>
          </a:p>
          <a:p>
            <a:pPr>
              <a:spcBef>
                <a:spcPts val="600"/>
              </a:spcBef>
              <a:buClr>
                <a:srgbClr val="F0AD00"/>
              </a:buClr>
              <a:buSzPct val="76000"/>
            </a:pPr>
            <a:r>
              <a:rPr lang="en-GB" sz="2000" b="1" dirty="0" smtClean="0">
                <a:solidFill>
                  <a:prstClr val="black"/>
                </a:solidFill>
                <a:latin typeface="Calibri" pitchFamily="34" charset="0"/>
                <a:cs typeface="Calibri" pitchFamily="34" charset="0"/>
              </a:rPr>
              <a:t>So what is the answer? </a:t>
            </a:r>
          </a:p>
          <a:p>
            <a:pPr>
              <a:spcBef>
                <a:spcPts val="600"/>
              </a:spcBef>
              <a:buClr>
                <a:srgbClr val="F0AD00"/>
              </a:buClr>
              <a:buSzPct val="76000"/>
            </a:pPr>
            <a:r>
              <a:rPr lang="en-GB" sz="2000" i="1" dirty="0" smtClean="0">
                <a:solidFill>
                  <a:prstClr val="black"/>
                </a:solidFill>
                <a:latin typeface="Calibri" pitchFamily="34" charset="0"/>
                <a:cs typeface="Calibri" pitchFamily="34" charset="0"/>
              </a:rPr>
              <a:t>Affordable</a:t>
            </a:r>
            <a:r>
              <a:rPr lang="en-GB" sz="2000" dirty="0">
                <a:solidFill>
                  <a:prstClr val="black"/>
                </a:solidFill>
                <a:latin typeface="Calibri" pitchFamily="34" charset="0"/>
                <a:cs typeface="Calibri" pitchFamily="34" charset="0"/>
              </a:rPr>
              <a:t> </a:t>
            </a:r>
            <a:r>
              <a:rPr lang="en-GB" sz="2000" dirty="0" smtClean="0">
                <a:solidFill>
                  <a:prstClr val="black"/>
                </a:solidFill>
                <a:latin typeface="Calibri" pitchFamily="34" charset="0"/>
                <a:cs typeface="Calibri" pitchFamily="34" charset="0"/>
              </a:rPr>
              <a:t>and </a:t>
            </a:r>
            <a:r>
              <a:rPr lang="en-GB" sz="2000" i="1" dirty="0" smtClean="0">
                <a:solidFill>
                  <a:prstClr val="black"/>
                </a:solidFill>
                <a:latin typeface="Calibri" pitchFamily="34" charset="0"/>
                <a:cs typeface="Calibri" pitchFamily="34" charset="0"/>
              </a:rPr>
              <a:t>effective</a:t>
            </a:r>
            <a:r>
              <a:rPr lang="en-GB" sz="2000" dirty="0" smtClean="0">
                <a:solidFill>
                  <a:prstClr val="black"/>
                </a:solidFill>
                <a:latin typeface="Calibri" pitchFamily="34" charset="0"/>
                <a:cs typeface="Calibri" pitchFamily="34" charset="0"/>
              </a:rPr>
              <a:t> one-to-one lessons with </a:t>
            </a:r>
            <a:r>
              <a:rPr lang="en-GB" sz="2000" i="1" dirty="0" smtClean="0">
                <a:solidFill>
                  <a:prstClr val="black"/>
                </a:solidFill>
                <a:latin typeface="Calibri" pitchFamily="34" charset="0"/>
                <a:cs typeface="Calibri" pitchFamily="34" charset="0"/>
              </a:rPr>
              <a:t>trained</a:t>
            </a:r>
            <a:r>
              <a:rPr lang="en-GB" sz="2000" dirty="0" smtClean="0">
                <a:solidFill>
                  <a:prstClr val="black"/>
                </a:solidFill>
                <a:latin typeface="Calibri" pitchFamily="34" charset="0"/>
                <a:cs typeface="Calibri" pitchFamily="34" charset="0"/>
              </a:rPr>
              <a:t> Instructors that are backed up with </a:t>
            </a:r>
            <a:r>
              <a:rPr lang="en-GB" sz="2000" i="1" dirty="0" smtClean="0">
                <a:solidFill>
                  <a:prstClr val="black"/>
                </a:solidFill>
                <a:latin typeface="Calibri" pitchFamily="34" charset="0"/>
                <a:cs typeface="Calibri" pitchFamily="34" charset="0"/>
              </a:rPr>
              <a:t>summaries</a:t>
            </a:r>
            <a:r>
              <a:rPr lang="en-GB" sz="2000" dirty="0" smtClean="0">
                <a:solidFill>
                  <a:prstClr val="black"/>
                </a:solidFill>
                <a:latin typeface="Calibri" pitchFamily="34" charset="0"/>
                <a:cs typeface="Calibri" pitchFamily="34" charset="0"/>
              </a:rPr>
              <a:t> sent to you via email.</a:t>
            </a:r>
          </a:p>
          <a:p>
            <a:pPr>
              <a:spcBef>
                <a:spcPts val="600"/>
              </a:spcBef>
              <a:buClr>
                <a:srgbClr val="F0AD00"/>
              </a:buClr>
              <a:buSzPct val="76000"/>
            </a:pPr>
            <a:r>
              <a:rPr lang="en-GB" sz="2000" dirty="0">
                <a:solidFill>
                  <a:prstClr val="black"/>
                </a:solidFill>
                <a:latin typeface="Calibri" pitchFamily="34" charset="0"/>
                <a:cs typeface="Calibri" pitchFamily="34" charset="0"/>
              </a:rPr>
              <a:t/>
            </a:r>
            <a:br>
              <a:rPr lang="en-GB" sz="2000" dirty="0">
                <a:solidFill>
                  <a:prstClr val="black"/>
                </a:solidFill>
                <a:latin typeface="Calibri" pitchFamily="34" charset="0"/>
                <a:cs typeface="Calibri" pitchFamily="34" charset="0"/>
              </a:rPr>
            </a:br>
            <a:r>
              <a:rPr lang="en-GB" sz="2000" b="1" dirty="0" smtClean="0">
                <a:solidFill>
                  <a:prstClr val="black"/>
                </a:solidFill>
                <a:latin typeface="Calibri" pitchFamily="34" charset="0"/>
                <a:cs typeface="Calibri" pitchFamily="34" charset="0"/>
              </a:rPr>
              <a:t>Tablet </a:t>
            </a:r>
            <a:r>
              <a:rPr lang="en-GB" sz="2000" b="1" dirty="0" smtClean="0">
                <a:solidFill>
                  <a:prstClr val="black"/>
                </a:solidFill>
                <a:latin typeface="Calibri" pitchFamily="34" charset="0"/>
                <a:cs typeface="Calibri" pitchFamily="34" charset="0"/>
              </a:rPr>
              <a:t>tuition trial (no charge) starting in April 2014</a:t>
            </a:r>
          </a:p>
          <a:p>
            <a:pPr>
              <a:spcBef>
                <a:spcPts val="600"/>
              </a:spcBef>
              <a:buClr>
                <a:srgbClr val="F0AD00"/>
              </a:buClr>
              <a:buSzPct val="76000"/>
            </a:pPr>
            <a:r>
              <a:rPr lang="en-GB" sz="2000" dirty="0" smtClean="0">
                <a:solidFill>
                  <a:prstClr val="black"/>
                </a:solidFill>
                <a:latin typeface="Calibri" pitchFamily="34" charset="0"/>
                <a:cs typeface="Calibri" pitchFamily="34" charset="0"/>
              </a:rPr>
              <a:t>6 people are needed who would like one-to-one lessons on iPads, Hudls/Android tablet) or Kindle Fires.</a:t>
            </a:r>
          </a:p>
          <a:p>
            <a:pPr>
              <a:spcBef>
                <a:spcPts val="600"/>
              </a:spcBef>
              <a:buClr>
                <a:srgbClr val="F0AD00"/>
              </a:buClr>
              <a:buSzPct val="76000"/>
            </a:pPr>
            <a:r>
              <a:rPr lang="en-GB" sz="2000" dirty="0" smtClean="0">
                <a:solidFill>
                  <a:prstClr val="black"/>
                </a:solidFill>
                <a:latin typeface="Calibri" pitchFamily="34" charset="0"/>
                <a:cs typeface="Calibri" pitchFamily="34" charset="0"/>
              </a:rPr>
              <a:t>They will receive one 30 minute, 45 minute or </a:t>
            </a:r>
            <a:endParaRPr lang="en-GB" sz="2000" dirty="0" smtClean="0">
              <a:solidFill>
                <a:prstClr val="black"/>
              </a:solidFill>
              <a:latin typeface="Calibri" pitchFamily="34" charset="0"/>
              <a:cs typeface="Calibri" pitchFamily="34" charset="0"/>
            </a:endParaRPr>
          </a:p>
          <a:p>
            <a:pPr>
              <a:spcBef>
                <a:spcPts val="600"/>
              </a:spcBef>
              <a:buClr>
                <a:srgbClr val="F0AD00"/>
              </a:buClr>
              <a:buSzPct val="76000"/>
            </a:pPr>
            <a:r>
              <a:rPr lang="en-GB" sz="2000" dirty="0" smtClean="0">
                <a:solidFill>
                  <a:prstClr val="black"/>
                </a:solidFill>
                <a:latin typeface="Calibri" pitchFamily="34" charset="0"/>
                <a:cs typeface="Calibri" pitchFamily="34" charset="0"/>
              </a:rPr>
              <a:t>60 </a:t>
            </a:r>
            <a:r>
              <a:rPr lang="en-GB" sz="2000" dirty="0" smtClean="0">
                <a:solidFill>
                  <a:prstClr val="black"/>
                </a:solidFill>
                <a:latin typeface="Calibri" pitchFamily="34" charset="0"/>
                <a:cs typeface="Calibri" pitchFamily="34" charset="0"/>
              </a:rPr>
              <a:t>minute lesson once a week for six weeks.</a:t>
            </a:r>
          </a:p>
          <a:p>
            <a:pPr>
              <a:spcBef>
                <a:spcPts val="600"/>
              </a:spcBef>
              <a:buClr>
                <a:srgbClr val="F0AD00"/>
              </a:buClr>
              <a:buSzPct val="76000"/>
            </a:pPr>
            <a:r>
              <a:rPr lang="en-GB" sz="2000" dirty="0" smtClean="0">
                <a:solidFill>
                  <a:prstClr val="black"/>
                </a:solidFill>
                <a:latin typeface="Calibri" pitchFamily="34" charset="0"/>
                <a:cs typeface="Calibri" pitchFamily="34" charset="0"/>
              </a:rPr>
              <a:t>		</a:t>
            </a:r>
          </a:p>
          <a:p>
            <a:pPr>
              <a:spcBef>
                <a:spcPts val="600"/>
              </a:spcBef>
              <a:buClr>
                <a:srgbClr val="F0AD00"/>
              </a:buClr>
              <a:buSzPct val="76000"/>
            </a:pPr>
            <a:endParaRPr lang="en-GB" sz="2000" dirty="0">
              <a:solidFill>
                <a:prstClr val="black"/>
              </a:solidFill>
              <a:latin typeface="Calibri" pitchFamily="34" charset="0"/>
              <a:cs typeface="Calibri" pitchFamily="34" charset="0"/>
            </a:endParaRPr>
          </a:p>
          <a:p>
            <a:pPr>
              <a:spcBef>
                <a:spcPts val="600"/>
              </a:spcBef>
              <a:buClr>
                <a:srgbClr val="F0AD00"/>
              </a:buClr>
              <a:buSzPct val="76000"/>
            </a:pPr>
            <a:r>
              <a:rPr lang="en-GB" sz="2000" dirty="0" smtClean="0">
                <a:solidFill>
                  <a:prstClr val="black"/>
                </a:solidFill>
                <a:latin typeface="Calibri" pitchFamily="34" charset="0"/>
                <a:cs typeface="Calibri" pitchFamily="34" charset="0"/>
              </a:rPr>
              <a:t>		</a:t>
            </a:r>
          </a:p>
          <a:p>
            <a:pPr>
              <a:spcBef>
                <a:spcPts val="600"/>
              </a:spcBef>
              <a:buClr>
                <a:srgbClr val="F0AD00"/>
              </a:buClr>
              <a:buSzPct val="76000"/>
            </a:pPr>
            <a:r>
              <a:rPr lang="en-GB" sz="2000" dirty="0" smtClean="0">
                <a:solidFill>
                  <a:prstClr val="black"/>
                </a:solidFill>
                <a:latin typeface="Calibri" pitchFamily="34" charset="0"/>
                <a:cs typeface="Calibri" pitchFamily="34" charset="0"/>
              </a:rPr>
              <a:t>We hope to support Cullum Welch Court residents once they have </a:t>
            </a:r>
            <a:r>
              <a:rPr lang="en-GB" sz="2000" dirty="0" err="1" smtClean="0">
                <a:solidFill>
                  <a:prstClr val="black"/>
                </a:solidFill>
                <a:latin typeface="Calibri" pitchFamily="34" charset="0"/>
                <a:cs typeface="Calibri" pitchFamily="34" charset="0"/>
              </a:rPr>
              <a:t>WiFi</a:t>
            </a:r>
            <a:r>
              <a:rPr lang="en-GB" sz="2000" dirty="0" smtClean="0">
                <a:solidFill>
                  <a:prstClr val="black"/>
                </a:solidFill>
                <a:latin typeface="Calibri" pitchFamily="34" charset="0"/>
                <a:cs typeface="Calibri" pitchFamily="34" charset="0"/>
              </a:rPr>
              <a:t>.</a:t>
            </a:r>
            <a:endParaRPr lang="en-GB" sz="2000" dirty="0">
              <a:solidFill>
                <a:prstClr val="black"/>
              </a:solidFill>
              <a:latin typeface="Calibri" pitchFamily="34" charset="0"/>
              <a:cs typeface="Calibri" pitchFamily="34" charset="0"/>
            </a:endParaRPr>
          </a:p>
          <a:p>
            <a:pPr marL="0" lvl="1">
              <a:spcBef>
                <a:spcPts val="600"/>
              </a:spcBef>
              <a:buClr>
                <a:srgbClr val="F0AD00"/>
              </a:buClr>
              <a:buSzPct val="76000"/>
            </a:pPr>
            <a:r>
              <a:rPr lang="en-GB" sz="1600" i="1" dirty="0" smtClean="0">
                <a:solidFill>
                  <a:prstClr val="black"/>
                </a:solidFill>
                <a:latin typeface="Calibri" pitchFamily="34" charset="0"/>
                <a:cs typeface="Calibri" pitchFamily="34" charset="0"/>
              </a:rPr>
              <a:t>This is what can happen if you are given an iPad without any help with knowing how to use it</a:t>
            </a:r>
            <a:r>
              <a:rPr lang="en-GB" sz="1600" i="1" dirty="0" smtClean="0">
                <a:solidFill>
                  <a:prstClr val="black"/>
                </a:solidFill>
                <a:latin typeface="Calibri" pitchFamily="34" charset="0"/>
                <a:cs typeface="Calibri" pitchFamily="34" charset="0"/>
                <a:hlinkClick r:id="rId3"/>
              </a:rPr>
              <a:t> </a:t>
            </a:r>
          </a:p>
          <a:p>
            <a:pPr marL="0" lvl="1">
              <a:spcBef>
                <a:spcPts val="600"/>
              </a:spcBef>
              <a:buClr>
                <a:srgbClr val="F0AD00"/>
              </a:buClr>
              <a:buSzPct val="76000"/>
            </a:pPr>
            <a:r>
              <a:rPr lang="en-GB" sz="1600" i="1" dirty="0" smtClean="0">
                <a:solidFill>
                  <a:prstClr val="black"/>
                </a:solidFill>
                <a:latin typeface="Calibri" pitchFamily="34" charset="0"/>
                <a:cs typeface="Calibri" pitchFamily="34" charset="0"/>
                <a:hlinkClick r:id="rId3"/>
              </a:rPr>
              <a:t>www.youtube.com/watch?v=R6WuHzE-1fk</a:t>
            </a:r>
            <a:r>
              <a:rPr lang="en-GB" sz="1600" i="1" dirty="0" smtClean="0">
                <a:solidFill>
                  <a:prstClr val="black"/>
                </a:solidFill>
                <a:latin typeface="Calibri" pitchFamily="34" charset="0"/>
                <a:cs typeface="Calibri" pitchFamily="34" charset="0"/>
              </a:rPr>
              <a:t> </a:t>
            </a:r>
            <a:endParaRPr lang="en-GB" sz="1600" dirty="0" smtClean="0">
              <a:solidFill>
                <a:prstClr val="black"/>
              </a:solidFill>
              <a:latin typeface="Calibri" pitchFamily="34" charset="0"/>
              <a:cs typeface="Calibri" pitchFamily="34" charset="0"/>
            </a:endParaRPr>
          </a:p>
          <a:p>
            <a:endParaRPr lang="en-GB" dirty="0"/>
          </a:p>
        </p:txBody>
      </p:sp>
    </p:spTree>
    <p:extLst>
      <p:ext uri="{BB962C8B-B14F-4D97-AF65-F5344CB8AC3E}">
        <p14:creationId xmlns:p14="http://schemas.microsoft.com/office/powerpoint/2010/main" val="395586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385500"/>
            <a:ext cx="8820472" cy="523220"/>
          </a:xfrm>
          <a:prstGeom prst="rect">
            <a:avLst/>
          </a:prstGeom>
          <a:noFill/>
        </p:spPr>
        <p:txBody>
          <a:bodyPr wrap="square" rtlCol="0">
            <a:spAutoFit/>
          </a:bodyPr>
          <a:lstStyle/>
          <a:p>
            <a:r>
              <a:rPr lang="en-GB" sz="2800" b="1" dirty="0" smtClean="0"/>
              <a:t>Introduction to </a:t>
            </a:r>
            <a:r>
              <a:rPr lang="en-GB" sz="2800" b="1" dirty="0" err="1" smtClean="0"/>
              <a:t>WiFi</a:t>
            </a:r>
            <a:r>
              <a:rPr lang="en-GB" sz="2800" b="1" dirty="0" smtClean="0"/>
              <a:t> and tablets</a:t>
            </a:r>
            <a:endParaRPr lang="en-GB" sz="2400" dirty="0"/>
          </a:p>
        </p:txBody>
      </p:sp>
      <p:sp>
        <p:nvSpPr>
          <p:cNvPr id="5" name="Slide Number Placeholder 4"/>
          <p:cNvSpPr>
            <a:spLocks noGrp="1"/>
          </p:cNvSpPr>
          <p:nvPr>
            <p:ph type="sldNum" sz="quarter" idx="12"/>
          </p:nvPr>
        </p:nvSpPr>
        <p:spPr>
          <a:xfrm>
            <a:off x="6902896" y="6356350"/>
            <a:ext cx="2133600" cy="365125"/>
          </a:xfrm>
        </p:spPr>
        <p:txBody>
          <a:bodyPr/>
          <a:lstStyle/>
          <a:p>
            <a:fld id="{C8CF4A24-01EF-4ECE-9659-A28BB04A877E}" type="slidenum">
              <a:rPr lang="en-GB" sz="1600" b="1" smtClean="0">
                <a:solidFill>
                  <a:schemeClr val="tx1"/>
                </a:solidFill>
              </a:rPr>
              <a:pPr/>
              <a:t>15</a:t>
            </a:fld>
            <a:endParaRPr lang="en-GB" sz="1600" b="1" dirty="0">
              <a:solidFill>
                <a:schemeClr val="tx1"/>
              </a:solidFill>
            </a:endParaRPr>
          </a:p>
        </p:txBody>
      </p:sp>
      <p:sp>
        <p:nvSpPr>
          <p:cNvPr id="10" name="Content Placeholder 2"/>
          <p:cNvSpPr txBox="1">
            <a:spLocks/>
          </p:cNvSpPr>
          <p:nvPr/>
        </p:nvSpPr>
        <p:spPr>
          <a:xfrm>
            <a:off x="323528" y="1196752"/>
            <a:ext cx="8640960"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274320">
              <a:spcBef>
                <a:spcPts val="600"/>
              </a:spcBef>
              <a:buClr>
                <a:srgbClr val="F0AD00"/>
              </a:buClr>
              <a:buSzPct val="76000"/>
              <a:buFont typeface="Wingdings 3"/>
              <a:buChar char=""/>
            </a:pPr>
            <a:r>
              <a:rPr lang="en-US" sz="2800" b="1" dirty="0" smtClean="0">
                <a:solidFill>
                  <a:prstClr val="black"/>
                </a:solidFill>
                <a:latin typeface="Calibri" pitchFamily="34" charset="0"/>
                <a:cs typeface="Calibri" pitchFamily="34" charset="0"/>
              </a:rPr>
              <a:t>What is </a:t>
            </a:r>
            <a:r>
              <a:rPr lang="en-US" sz="2800" b="1" dirty="0" err="1" smtClean="0">
                <a:solidFill>
                  <a:prstClr val="black"/>
                </a:solidFill>
                <a:latin typeface="Calibri" pitchFamily="34" charset="0"/>
                <a:cs typeface="Calibri" pitchFamily="34" charset="0"/>
              </a:rPr>
              <a:t>WiFi</a:t>
            </a:r>
            <a:r>
              <a:rPr lang="en-US" sz="2800" b="1" dirty="0" smtClean="0">
                <a:solidFill>
                  <a:prstClr val="black"/>
                </a:solidFill>
                <a:latin typeface="Calibri" pitchFamily="34" charset="0"/>
                <a:cs typeface="Calibri" pitchFamily="34" charset="0"/>
              </a:rPr>
              <a:t>? </a:t>
            </a:r>
            <a:r>
              <a:rPr lang="en-US" sz="2000" b="1" dirty="0" smtClean="0">
                <a:solidFill>
                  <a:prstClr val="black"/>
                </a:solidFill>
                <a:latin typeface="Calibri" pitchFamily="34" charset="0"/>
                <a:cs typeface="Calibri" pitchFamily="34" charset="0"/>
              </a:rPr>
              <a:t>by Carolyn Watkins</a:t>
            </a:r>
          </a:p>
          <a:p>
            <a:pPr marL="274320" indent="-274320">
              <a:spcBef>
                <a:spcPts val="600"/>
              </a:spcBef>
              <a:buClr>
                <a:srgbClr val="F0AD00"/>
              </a:buClr>
              <a:buSzPct val="76000"/>
              <a:buFont typeface="Wingdings 3"/>
              <a:buChar char=""/>
            </a:pPr>
            <a:endParaRPr lang="en-US" sz="900" b="1" dirty="0" smtClean="0">
              <a:solidFill>
                <a:prstClr val="black"/>
              </a:solidFill>
              <a:latin typeface="Calibri" pitchFamily="34" charset="0"/>
              <a:cs typeface="Calibri" pitchFamily="34" charset="0"/>
            </a:endParaRPr>
          </a:p>
          <a:p>
            <a:pPr marL="400050" lvl="1" indent="0">
              <a:spcBef>
                <a:spcPts val="600"/>
              </a:spcBef>
              <a:buClr>
                <a:srgbClr val="F0AD00"/>
              </a:buClr>
              <a:buSzPct val="76000"/>
              <a:buNone/>
            </a:pPr>
            <a:r>
              <a:rPr lang="en-GB" sz="2400" dirty="0"/>
              <a:t>Wireless Internet, </a:t>
            </a:r>
            <a:r>
              <a:rPr lang="en-GB" sz="2400" dirty="0" err="1"/>
              <a:t>WiFi</a:t>
            </a:r>
            <a:r>
              <a:rPr lang="en-GB" sz="2400" dirty="0"/>
              <a:t> and WLAN all refer to a networking technology that uses radio frequency instead of physical wire to allow you to connect to the Internet when you’re in a wireless hotspot location.</a:t>
            </a:r>
            <a:endParaRPr lang="en-GB" sz="2400" b="1" dirty="0">
              <a:solidFill>
                <a:prstClr val="black"/>
              </a:solidFill>
              <a:latin typeface="Calibri" pitchFamily="34" charset="0"/>
              <a:cs typeface="Calibri" pitchFamily="34" charset="0"/>
            </a:endParaRPr>
          </a:p>
          <a:p>
            <a:pPr marL="674370" lvl="1" indent="-274320">
              <a:spcBef>
                <a:spcPts val="600"/>
              </a:spcBef>
              <a:buClr>
                <a:srgbClr val="F0AD00"/>
              </a:buClr>
              <a:buSzPct val="76000"/>
              <a:buFont typeface="Wingdings 3"/>
              <a:buChar char=""/>
            </a:pPr>
            <a:endParaRPr lang="en-GB" sz="2400" b="1" dirty="0" smtClean="0">
              <a:solidFill>
                <a:prstClr val="black"/>
              </a:solidFill>
              <a:latin typeface="Calibri" pitchFamily="34" charset="0"/>
              <a:cs typeface="Calibri" pitchFamily="34" charset="0"/>
            </a:endParaRPr>
          </a:p>
          <a:p>
            <a:pPr marL="274320" indent="-274320">
              <a:spcBef>
                <a:spcPts val="600"/>
              </a:spcBef>
              <a:buClr>
                <a:srgbClr val="F0AD00"/>
              </a:buClr>
              <a:buSzPct val="76000"/>
              <a:buFont typeface="Wingdings 3"/>
              <a:buChar char=""/>
            </a:pPr>
            <a:endParaRPr lang="en-GB" sz="2800" b="1" dirty="0">
              <a:solidFill>
                <a:prstClr val="black"/>
              </a:solidFill>
              <a:latin typeface="Calibri" pitchFamily="34" charset="0"/>
              <a:cs typeface="Calibri" pitchFamily="34" charset="0"/>
            </a:endParaRPr>
          </a:p>
          <a:p>
            <a:pPr marL="274320" indent="-274320">
              <a:spcBef>
                <a:spcPts val="600"/>
              </a:spcBef>
              <a:buClr>
                <a:srgbClr val="F0AD00"/>
              </a:buClr>
              <a:buSzPct val="76000"/>
              <a:buFont typeface="Wingdings 3"/>
              <a:buChar char=""/>
            </a:pPr>
            <a:endParaRPr lang="en-US" sz="2800" b="1" dirty="0" smtClean="0">
              <a:solidFill>
                <a:prstClr val="black"/>
              </a:solidFill>
              <a:latin typeface="Calibri" pitchFamily="34" charset="0"/>
              <a:cs typeface="Calibri" pitchFamily="34" charset="0"/>
            </a:endParaRPr>
          </a:p>
          <a:p>
            <a:pPr marL="822960" lvl="2">
              <a:spcBef>
                <a:spcPts val="500"/>
              </a:spcBef>
              <a:buClr>
                <a:prstClr val="white">
                  <a:shade val="50000"/>
                </a:prstClr>
              </a:buClr>
              <a:buSzPct val="76000"/>
              <a:buFont typeface="Wingdings 3"/>
              <a:buChar char=""/>
            </a:pPr>
            <a:endParaRPr lang="en-US" sz="1600" dirty="0">
              <a:solidFill>
                <a:prstClr val="black"/>
              </a:solidFill>
              <a:latin typeface="Calibri" pitchFamily="34" charset="0"/>
              <a:cs typeface="Calibri" pitchFamily="34" charset="0"/>
            </a:endParaRPr>
          </a:p>
        </p:txBody>
      </p:sp>
    </p:spTree>
    <p:extLst>
      <p:ext uri="{BB962C8B-B14F-4D97-AF65-F5344CB8AC3E}">
        <p14:creationId xmlns:p14="http://schemas.microsoft.com/office/powerpoint/2010/main" val="227621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385500"/>
            <a:ext cx="8820472" cy="523220"/>
          </a:xfrm>
          <a:prstGeom prst="rect">
            <a:avLst/>
          </a:prstGeom>
          <a:noFill/>
        </p:spPr>
        <p:txBody>
          <a:bodyPr wrap="square" rtlCol="0">
            <a:spAutoFit/>
          </a:bodyPr>
          <a:lstStyle/>
          <a:p>
            <a:pPr>
              <a:spcBef>
                <a:spcPts val="600"/>
              </a:spcBef>
              <a:buClr>
                <a:srgbClr val="F0AD00"/>
              </a:buClr>
              <a:buSzPct val="76000"/>
            </a:pPr>
            <a:r>
              <a:rPr lang="en-US" sz="2800" b="1" dirty="0">
                <a:solidFill>
                  <a:prstClr val="black"/>
                </a:solidFill>
                <a:latin typeface="Calibri" pitchFamily="34" charset="0"/>
                <a:cs typeface="Calibri" pitchFamily="34" charset="0"/>
              </a:rPr>
              <a:t>What is </a:t>
            </a:r>
            <a:r>
              <a:rPr lang="en-US" sz="2800" b="1" dirty="0" err="1" smtClean="0">
                <a:solidFill>
                  <a:prstClr val="black"/>
                </a:solidFill>
                <a:latin typeface="Calibri" pitchFamily="34" charset="0"/>
                <a:cs typeface="Calibri" pitchFamily="34" charset="0"/>
              </a:rPr>
              <a:t>WiFi</a:t>
            </a:r>
            <a:r>
              <a:rPr lang="en-US" sz="2800" b="1" dirty="0" smtClean="0">
                <a:solidFill>
                  <a:prstClr val="black"/>
                </a:solidFill>
                <a:latin typeface="Calibri" pitchFamily="34" charset="0"/>
                <a:cs typeface="Calibri" pitchFamily="34" charset="0"/>
              </a:rPr>
              <a:t>? </a:t>
            </a:r>
            <a:endParaRPr lang="en-GB" sz="2800" dirty="0"/>
          </a:p>
        </p:txBody>
      </p:sp>
      <p:sp>
        <p:nvSpPr>
          <p:cNvPr id="5" name="Slide Number Placeholder 4"/>
          <p:cNvSpPr>
            <a:spLocks noGrp="1"/>
          </p:cNvSpPr>
          <p:nvPr>
            <p:ph type="sldNum" sz="quarter" idx="12"/>
          </p:nvPr>
        </p:nvSpPr>
        <p:spPr>
          <a:xfrm>
            <a:off x="6902896" y="6356350"/>
            <a:ext cx="2133600" cy="365125"/>
          </a:xfrm>
        </p:spPr>
        <p:txBody>
          <a:bodyPr/>
          <a:lstStyle/>
          <a:p>
            <a:fld id="{C8CF4A24-01EF-4ECE-9659-A28BB04A877E}" type="slidenum">
              <a:rPr lang="en-GB" sz="1600" b="1" smtClean="0">
                <a:solidFill>
                  <a:schemeClr val="tx1"/>
                </a:solidFill>
              </a:rPr>
              <a:pPr/>
              <a:t>16</a:t>
            </a:fld>
            <a:endParaRPr lang="en-GB" sz="1600" b="1" dirty="0">
              <a:solidFill>
                <a:schemeClr val="tx1"/>
              </a:solidFill>
            </a:endParaRPr>
          </a:p>
        </p:txBody>
      </p:sp>
      <p:sp>
        <p:nvSpPr>
          <p:cNvPr id="10" name="Content Placeholder 2"/>
          <p:cNvSpPr txBox="1">
            <a:spLocks/>
          </p:cNvSpPr>
          <p:nvPr/>
        </p:nvSpPr>
        <p:spPr>
          <a:xfrm>
            <a:off x="323528" y="1052737"/>
            <a:ext cx="8640960"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274320">
              <a:spcBef>
                <a:spcPts val="600"/>
              </a:spcBef>
              <a:buClr>
                <a:srgbClr val="F0AD00"/>
              </a:buClr>
              <a:buSzPct val="76000"/>
              <a:buFont typeface="Wingdings 3"/>
              <a:buChar char=""/>
            </a:pPr>
            <a:r>
              <a:rPr lang="en-US" sz="2800" b="1" dirty="0" smtClean="0">
                <a:solidFill>
                  <a:prstClr val="black"/>
                </a:solidFill>
                <a:latin typeface="Calibri" pitchFamily="34" charset="0"/>
                <a:cs typeface="Calibri" pitchFamily="34" charset="0"/>
              </a:rPr>
              <a:t>What is </a:t>
            </a:r>
            <a:r>
              <a:rPr lang="en-US" sz="2800" b="1" dirty="0" err="1">
                <a:solidFill>
                  <a:prstClr val="black"/>
                </a:solidFill>
                <a:latin typeface="Calibri" pitchFamily="34" charset="0"/>
                <a:cs typeface="Calibri" pitchFamily="34" charset="0"/>
              </a:rPr>
              <a:t>WiFi</a:t>
            </a:r>
            <a:r>
              <a:rPr lang="en-US" sz="2800" b="1" dirty="0">
                <a:solidFill>
                  <a:prstClr val="black"/>
                </a:solidFill>
                <a:latin typeface="Calibri" pitchFamily="34" charset="0"/>
                <a:cs typeface="Calibri" pitchFamily="34" charset="0"/>
              </a:rPr>
              <a:t>? </a:t>
            </a:r>
            <a:r>
              <a:rPr lang="en-GB" sz="2800" dirty="0"/>
              <a:t>a networking technology that uses radio frequency instead of physical wire</a:t>
            </a:r>
            <a:r>
              <a:rPr lang="en-US" sz="2800" b="1" dirty="0" smtClean="0">
                <a:solidFill>
                  <a:prstClr val="black"/>
                </a:solidFill>
                <a:latin typeface="Calibri" pitchFamily="34" charset="0"/>
                <a:cs typeface="Calibri" pitchFamily="34" charset="0"/>
              </a:rPr>
              <a:t> </a:t>
            </a:r>
            <a:endParaRPr lang="en-US" sz="900" b="1" dirty="0" smtClean="0">
              <a:solidFill>
                <a:prstClr val="black"/>
              </a:solidFill>
              <a:latin typeface="Calibri" pitchFamily="34" charset="0"/>
              <a:cs typeface="Calibri" pitchFamily="34" charset="0"/>
            </a:endParaRPr>
          </a:p>
          <a:p>
            <a:pPr marL="674370" lvl="1" indent="-274320">
              <a:spcBef>
                <a:spcPts val="600"/>
              </a:spcBef>
              <a:buClr>
                <a:srgbClr val="F0AD00"/>
              </a:buClr>
              <a:buSzPct val="76000"/>
              <a:buFont typeface="Wingdings 3"/>
              <a:buChar char=""/>
            </a:pPr>
            <a:endParaRPr lang="en-GB" sz="2400" b="1" dirty="0" smtClean="0">
              <a:solidFill>
                <a:prstClr val="black"/>
              </a:solidFill>
              <a:latin typeface="Calibri" pitchFamily="34" charset="0"/>
              <a:cs typeface="Calibri" pitchFamily="34" charset="0"/>
            </a:endParaRPr>
          </a:p>
          <a:p>
            <a:pPr marL="274320" indent="-274320">
              <a:spcBef>
                <a:spcPts val="600"/>
              </a:spcBef>
              <a:buClr>
                <a:srgbClr val="F0AD00"/>
              </a:buClr>
              <a:buSzPct val="76000"/>
              <a:buFont typeface="Wingdings 3"/>
              <a:buChar char=""/>
            </a:pPr>
            <a:endParaRPr lang="en-GB" sz="2800" b="1" dirty="0">
              <a:solidFill>
                <a:prstClr val="black"/>
              </a:solidFill>
              <a:latin typeface="Calibri" pitchFamily="34" charset="0"/>
              <a:cs typeface="Calibri" pitchFamily="34" charset="0"/>
            </a:endParaRPr>
          </a:p>
          <a:p>
            <a:pPr marL="274320" indent="-274320">
              <a:spcBef>
                <a:spcPts val="600"/>
              </a:spcBef>
              <a:buClr>
                <a:srgbClr val="F0AD00"/>
              </a:buClr>
              <a:buSzPct val="76000"/>
              <a:buFont typeface="Wingdings 3"/>
              <a:buChar char=""/>
            </a:pPr>
            <a:endParaRPr lang="en-US" sz="2800" b="1" dirty="0" smtClean="0">
              <a:solidFill>
                <a:prstClr val="black"/>
              </a:solidFill>
              <a:latin typeface="Calibri" pitchFamily="34" charset="0"/>
              <a:cs typeface="Calibri" pitchFamily="34" charset="0"/>
            </a:endParaRPr>
          </a:p>
          <a:p>
            <a:pPr marL="822960" lvl="2">
              <a:spcBef>
                <a:spcPts val="500"/>
              </a:spcBef>
              <a:buClr>
                <a:prstClr val="white">
                  <a:shade val="50000"/>
                </a:prstClr>
              </a:buClr>
              <a:buSzPct val="76000"/>
              <a:buFont typeface="Wingdings 3"/>
              <a:buChar char=""/>
            </a:pPr>
            <a:endParaRPr lang="en-US" sz="1600" dirty="0">
              <a:solidFill>
                <a:prstClr val="black"/>
              </a:solidFill>
              <a:latin typeface="Calibri" pitchFamily="34" charset="0"/>
              <a:cs typeface="Calibri"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1988840"/>
            <a:ext cx="5616624" cy="3744416"/>
          </a:xfrm>
          <a:prstGeom prst="rect">
            <a:avLst/>
          </a:prstGeom>
        </p:spPr>
      </p:pic>
    </p:spTree>
    <p:extLst>
      <p:ext uri="{BB962C8B-B14F-4D97-AF65-F5344CB8AC3E}">
        <p14:creationId xmlns:p14="http://schemas.microsoft.com/office/powerpoint/2010/main" val="403817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385500"/>
            <a:ext cx="8820472" cy="523220"/>
          </a:xfrm>
          <a:prstGeom prst="rect">
            <a:avLst/>
          </a:prstGeom>
          <a:noFill/>
        </p:spPr>
        <p:txBody>
          <a:bodyPr wrap="square" rtlCol="0">
            <a:spAutoFit/>
          </a:bodyPr>
          <a:lstStyle/>
          <a:p>
            <a:pPr>
              <a:spcBef>
                <a:spcPts val="600"/>
              </a:spcBef>
              <a:buClr>
                <a:srgbClr val="F0AD00"/>
              </a:buClr>
              <a:buSzPct val="76000"/>
            </a:pPr>
            <a:r>
              <a:rPr lang="en-GB" sz="2800" b="1" dirty="0">
                <a:solidFill>
                  <a:prstClr val="black"/>
                </a:solidFill>
                <a:latin typeface="Calibri" pitchFamily="34" charset="0"/>
                <a:cs typeface="Calibri" pitchFamily="34" charset="0"/>
              </a:rPr>
              <a:t>How do I tell my iPad to connect to a </a:t>
            </a:r>
            <a:r>
              <a:rPr lang="en-GB" sz="2800" b="1" dirty="0" err="1">
                <a:solidFill>
                  <a:prstClr val="black"/>
                </a:solidFill>
                <a:latin typeface="Calibri" pitchFamily="34" charset="0"/>
                <a:cs typeface="Calibri" pitchFamily="34" charset="0"/>
              </a:rPr>
              <a:t>WiFi</a:t>
            </a:r>
            <a:r>
              <a:rPr lang="en-GB" sz="2800" b="1" dirty="0">
                <a:solidFill>
                  <a:prstClr val="black"/>
                </a:solidFill>
                <a:latin typeface="Calibri" pitchFamily="34" charset="0"/>
                <a:cs typeface="Calibri" pitchFamily="34" charset="0"/>
              </a:rPr>
              <a:t> hotspot?</a:t>
            </a:r>
          </a:p>
        </p:txBody>
      </p:sp>
      <p:sp>
        <p:nvSpPr>
          <p:cNvPr id="5" name="Slide Number Placeholder 4"/>
          <p:cNvSpPr>
            <a:spLocks noGrp="1"/>
          </p:cNvSpPr>
          <p:nvPr>
            <p:ph type="sldNum" sz="quarter" idx="12"/>
          </p:nvPr>
        </p:nvSpPr>
        <p:spPr>
          <a:xfrm>
            <a:off x="6902896" y="6356350"/>
            <a:ext cx="2133600" cy="365125"/>
          </a:xfrm>
        </p:spPr>
        <p:txBody>
          <a:bodyPr/>
          <a:lstStyle/>
          <a:p>
            <a:fld id="{C8CF4A24-01EF-4ECE-9659-A28BB04A877E}" type="slidenum">
              <a:rPr lang="en-GB" sz="1600" b="1" smtClean="0">
                <a:solidFill>
                  <a:schemeClr val="tx1"/>
                </a:solidFill>
              </a:rPr>
              <a:pPr/>
              <a:t>17</a:t>
            </a:fld>
            <a:endParaRPr lang="en-GB" sz="1600" b="1" dirty="0">
              <a:solidFill>
                <a:schemeClr val="tx1"/>
              </a:solidFill>
            </a:endParaRPr>
          </a:p>
        </p:txBody>
      </p:sp>
      <p:sp>
        <p:nvSpPr>
          <p:cNvPr id="10" name="Content Placeholder 2"/>
          <p:cNvSpPr txBox="1">
            <a:spLocks/>
          </p:cNvSpPr>
          <p:nvPr/>
        </p:nvSpPr>
        <p:spPr>
          <a:xfrm>
            <a:off x="323528" y="1052737"/>
            <a:ext cx="6696744" cy="5040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205740">
              <a:spcBef>
                <a:spcPts val="500"/>
              </a:spcBef>
              <a:buClr>
                <a:prstClr val="white">
                  <a:shade val="50000"/>
                </a:prstClr>
              </a:buClr>
              <a:buSzPct val="76000"/>
              <a:buNone/>
            </a:pPr>
            <a:endParaRPr lang="en-GB" sz="2400" dirty="0" smtClean="0">
              <a:solidFill>
                <a:prstClr val="black"/>
              </a:solidFill>
              <a:latin typeface="Calibri" pitchFamily="34" charset="0"/>
              <a:cs typeface="Calibri" pitchFamily="34" charset="0"/>
            </a:endParaRPr>
          </a:p>
          <a:p>
            <a:pPr marL="0" indent="-205740">
              <a:spcBef>
                <a:spcPts val="500"/>
              </a:spcBef>
              <a:buClr>
                <a:prstClr val="white">
                  <a:shade val="50000"/>
                </a:prstClr>
              </a:buClr>
              <a:buSzPct val="76000"/>
              <a:buNone/>
            </a:pPr>
            <a:endParaRPr lang="en-GB" sz="2400" dirty="0">
              <a:solidFill>
                <a:prstClr val="black"/>
              </a:solidFill>
              <a:latin typeface="Calibri" pitchFamily="34" charset="0"/>
              <a:cs typeface="Calibri" pitchFamily="34" charset="0"/>
            </a:endParaRPr>
          </a:p>
          <a:p>
            <a:pPr marL="0" indent="-205740">
              <a:spcBef>
                <a:spcPts val="500"/>
              </a:spcBef>
              <a:buClr>
                <a:prstClr val="white">
                  <a:shade val="50000"/>
                </a:prstClr>
              </a:buClr>
              <a:buSzPct val="76000"/>
              <a:buNone/>
            </a:pPr>
            <a:endParaRPr lang="en-GB" sz="2400" dirty="0" smtClean="0">
              <a:solidFill>
                <a:prstClr val="black"/>
              </a:solidFill>
              <a:latin typeface="Calibri" pitchFamily="34" charset="0"/>
              <a:cs typeface="Calibri"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340768"/>
            <a:ext cx="2615385" cy="129266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899592" y="3414479"/>
            <a:ext cx="3141260" cy="2246769"/>
          </a:xfrm>
          <a:prstGeom prst="rect">
            <a:avLst/>
          </a:prstGeom>
          <a:noFill/>
        </p:spPr>
        <p:txBody>
          <a:bodyPr wrap="square" rtlCol="0">
            <a:spAutoFit/>
          </a:bodyPr>
          <a:lstStyle/>
          <a:p>
            <a:r>
              <a:rPr lang="en-GB" sz="2000" b="1" dirty="0" smtClean="0"/>
              <a:t>Step 2-</a:t>
            </a:r>
            <a:r>
              <a:rPr lang="en-GB" sz="2000" b="1" dirty="0"/>
              <a:t> </a:t>
            </a:r>
            <a:r>
              <a:rPr lang="en-GB" sz="2000" dirty="0"/>
              <a:t>Tap on the ‘</a:t>
            </a:r>
            <a:r>
              <a:rPr lang="en-GB" sz="2000" b="1" dirty="0"/>
              <a:t>Wi-Fi</a:t>
            </a:r>
            <a:r>
              <a:rPr lang="en-GB" sz="2000" dirty="0"/>
              <a:t>’ category to navigate yourself to the ‘</a:t>
            </a:r>
            <a:r>
              <a:rPr lang="en-GB" sz="2000" b="1" dirty="0"/>
              <a:t>Wi-Fi networks</a:t>
            </a:r>
            <a:r>
              <a:rPr lang="en-GB" sz="2000" dirty="0"/>
              <a:t>’ section. </a:t>
            </a:r>
            <a:r>
              <a:rPr lang="en-GB" sz="2000" dirty="0" smtClean="0"/>
              <a:t>The iPad </a:t>
            </a:r>
            <a:r>
              <a:rPr lang="en-GB" sz="2000" dirty="0"/>
              <a:t>will now look for </a:t>
            </a:r>
            <a:r>
              <a:rPr lang="en-GB" sz="2000" dirty="0" smtClean="0"/>
              <a:t>local wireless </a:t>
            </a:r>
            <a:r>
              <a:rPr lang="en-GB" sz="2000" dirty="0"/>
              <a:t>networks </a:t>
            </a:r>
            <a:r>
              <a:rPr lang="en-GB" sz="2000" dirty="0" smtClean="0"/>
              <a:t>displaying </a:t>
            </a:r>
            <a:r>
              <a:rPr lang="en-GB" sz="2000" dirty="0"/>
              <a:t>their names</a:t>
            </a:r>
            <a:r>
              <a:rPr lang="en-GB" sz="2000" dirty="0" smtClean="0"/>
              <a:t>.</a:t>
            </a:r>
            <a:endParaRPr lang="en-US" sz="2000" dirty="0">
              <a:solidFill>
                <a:prstClr val="black"/>
              </a:solidFill>
              <a:latin typeface="Calibri" pitchFamily="34" charset="0"/>
              <a:cs typeface="Calibri" pitchFamily="34"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6721" y="2817291"/>
            <a:ext cx="4757767" cy="327600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51520" y="1484784"/>
            <a:ext cx="2520280" cy="1015663"/>
          </a:xfrm>
          <a:prstGeom prst="rect">
            <a:avLst/>
          </a:prstGeom>
          <a:noFill/>
        </p:spPr>
        <p:txBody>
          <a:bodyPr wrap="square" rtlCol="0">
            <a:spAutoFit/>
          </a:bodyPr>
          <a:lstStyle/>
          <a:p>
            <a:pPr indent="-205740">
              <a:spcBef>
                <a:spcPts val="500"/>
              </a:spcBef>
              <a:buClr>
                <a:prstClr val="white">
                  <a:shade val="50000"/>
                </a:prstClr>
              </a:buClr>
              <a:buSzPct val="76000"/>
            </a:pPr>
            <a:r>
              <a:rPr lang="en-GB" sz="2000" b="1" dirty="0" smtClean="0"/>
              <a:t>Step 1</a:t>
            </a:r>
            <a:r>
              <a:rPr lang="en-GB" sz="2000" dirty="0" smtClean="0"/>
              <a:t>- Turn on </a:t>
            </a:r>
            <a:r>
              <a:rPr lang="en-GB" sz="2000" dirty="0"/>
              <a:t>your iPad and gently tap on the ‘</a:t>
            </a:r>
            <a:r>
              <a:rPr lang="en-GB" sz="2000" b="1" dirty="0"/>
              <a:t>Settings</a:t>
            </a:r>
            <a:r>
              <a:rPr lang="en-GB" sz="2000" dirty="0"/>
              <a:t>’ icon</a:t>
            </a:r>
            <a:r>
              <a:rPr lang="en-GB" sz="2000" dirty="0" smtClean="0"/>
              <a:t>.</a:t>
            </a:r>
            <a:endParaRPr lang="en-GB" sz="2000" dirty="0"/>
          </a:p>
        </p:txBody>
      </p:sp>
    </p:spTree>
    <p:extLst>
      <p:ext uri="{BB962C8B-B14F-4D97-AF65-F5344CB8AC3E}">
        <p14:creationId xmlns:p14="http://schemas.microsoft.com/office/powerpoint/2010/main" val="365419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902896" y="6356350"/>
            <a:ext cx="2133600" cy="365125"/>
          </a:xfrm>
        </p:spPr>
        <p:txBody>
          <a:bodyPr/>
          <a:lstStyle/>
          <a:p>
            <a:fld id="{C8CF4A24-01EF-4ECE-9659-A28BB04A877E}" type="slidenum">
              <a:rPr lang="en-GB" sz="1600" b="1" smtClean="0">
                <a:solidFill>
                  <a:schemeClr val="tx1"/>
                </a:solidFill>
              </a:rPr>
              <a:pPr/>
              <a:t>18</a:t>
            </a:fld>
            <a:endParaRPr lang="en-GB" sz="1600" b="1" dirty="0">
              <a:solidFill>
                <a:schemeClr val="tx1"/>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1024185"/>
            <a:ext cx="4608512" cy="317323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9792" y="4443861"/>
            <a:ext cx="2153989" cy="157879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323528" y="1252908"/>
            <a:ext cx="2853228" cy="2926442"/>
          </a:xfrm>
          <a:prstGeom prst="rect">
            <a:avLst/>
          </a:prstGeom>
          <a:noFill/>
        </p:spPr>
        <p:txBody>
          <a:bodyPr wrap="square" rtlCol="0">
            <a:spAutoFit/>
          </a:bodyPr>
          <a:lstStyle/>
          <a:p>
            <a:pPr indent="-205740">
              <a:spcBef>
                <a:spcPts val="500"/>
              </a:spcBef>
              <a:buClr>
                <a:prstClr val="white">
                  <a:shade val="50000"/>
                </a:prstClr>
              </a:buClr>
              <a:buSzPct val="76000"/>
            </a:pPr>
            <a:r>
              <a:rPr lang="en-GB" sz="2000" b="1" dirty="0" smtClean="0"/>
              <a:t>Step </a:t>
            </a:r>
            <a:r>
              <a:rPr lang="en-GB" sz="2000" b="1" dirty="0" smtClean="0"/>
              <a:t>3 -</a:t>
            </a:r>
            <a:r>
              <a:rPr lang="en-GB" sz="2000" b="1" dirty="0"/>
              <a:t> </a:t>
            </a:r>
            <a:r>
              <a:rPr lang="en-GB" sz="2000" dirty="0"/>
              <a:t>Look for the network that you would like to connect </a:t>
            </a:r>
            <a:r>
              <a:rPr lang="en-GB" sz="2000" dirty="0" smtClean="0"/>
              <a:t>to and tap on it. </a:t>
            </a:r>
          </a:p>
          <a:p>
            <a:pPr indent="-205740">
              <a:spcBef>
                <a:spcPts val="500"/>
              </a:spcBef>
              <a:buClr>
                <a:prstClr val="white">
                  <a:shade val="50000"/>
                </a:prstClr>
              </a:buClr>
              <a:buSzPct val="76000"/>
            </a:pPr>
            <a:r>
              <a:rPr lang="en-GB" sz="2000" dirty="0" smtClean="0"/>
              <a:t>If </a:t>
            </a:r>
            <a:r>
              <a:rPr lang="en-GB" sz="2000" dirty="0"/>
              <a:t>the network has a </a:t>
            </a:r>
            <a:r>
              <a:rPr lang="en-GB" sz="2000" b="1" dirty="0"/>
              <a:t>lock</a:t>
            </a:r>
            <a:r>
              <a:rPr lang="en-GB" sz="2000" dirty="0"/>
              <a:t> next to its </a:t>
            </a:r>
            <a:r>
              <a:rPr lang="en-GB" sz="2000" dirty="0" smtClean="0"/>
              <a:t>name you will need to enter </a:t>
            </a:r>
            <a:r>
              <a:rPr lang="en-GB" sz="2000" dirty="0"/>
              <a:t>the </a:t>
            </a:r>
            <a:r>
              <a:rPr lang="en-GB" sz="2000" b="1" dirty="0" smtClean="0"/>
              <a:t>password</a:t>
            </a:r>
            <a:r>
              <a:rPr lang="en-GB" sz="2000" dirty="0"/>
              <a:t> to establish the connection.</a:t>
            </a:r>
          </a:p>
        </p:txBody>
      </p:sp>
      <p:sp>
        <p:nvSpPr>
          <p:cNvPr id="11" name="TextBox 10"/>
          <p:cNvSpPr txBox="1"/>
          <p:nvPr/>
        </p:nvSpPr>
        <p:spPr>
          <a:xfrm>
            <a:off x="323528" y="4553833"/>
            <a:ext cx="2520280" cy="1323439"/>
          </a:xfrm>
          <a:prstGeom prst="rect">
            <a:avLst/>
          </a:prstGeom>
          <a:noFill/>
        </p:spPr>
        <p:txBody>
          <a:bodyPr wrap="square" rtlCol="0">
            <a:spAutoFit/>
          </a:bodyPr>
          <a:lstStyle/>
          <a:p>
            <a:pPr indent="-205740">
              <a:spcBef>
                <a:spcPts val="500"/>
              </a:spcBef>
              <a:buClr>
                <a:prstClr val="white">
                  <a:shade val="50000"/>
                </a:prstClr>
              </a:buClr>
              <a:buSzPct val="76000"/>
            </a:pPr>
            <a:r>
              <a:rPr lang="en-GB" sz="2000" b="1" dirty="0" smtClean="0"/>
              <a:t>Step </a:t>
            </a:r>
            <a:r>
              <a:rPr lang="en-GB" sz="2000" b="1" dirty="0" smtClean="0"/>
              <a:t>4 -</a:t>
            </a:r>
            <a:r>
              <a:rPr lang="en-GB" sz="2000" b="1" dirty="0"/>
              <a:t> </a:t>
            </a:r>
            <a:r>
              <a:rPr lang="en-GB" sz="2000" dirty="0" smtClean="0"/>
              <a:t>Enter the password using the touch keyboard that will appear.</a:t>
            </a:r>
            <a:endParaRPr lang="en-GB" sz="2000" dirty="0"/>
          </a:p>
        </p:txBody>
      </p:sp>
      <p:sp>
        <p:nvSpPr>
          <p:cNvPr id="12" name="TextBox 11"/>
          <p:cNvSpPr txBox="1"/>
          <p:nvPr/>
        </p:nvSpPr>
        <p:spPr>
          <a:xfrm>
            <a:off x="5148064" y="4434115"/>
            <a:ext cx="3744416" cy="1200329"/>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indent="-205740">
              <a:spcBef>
                <a:spcPts val="500"/>
              </a:spcBef>
              <a:buClr>
                <a:prstClr val="white">
                  <a:shade val="50000"/>
                </a:prstClr>
              </a:buClr>
              <a:buSzPct val="76000"/>
            </a:pPr>
            <a:r>
              <a:rPr lang="en-GB" b="1" dirty="0" smtClean="0"/>
              <a:t>The good news is that the tablet/iPad will remember the password and automatically connect if you return to this </a:t>
            </a:r>
            <a:r>
              <a:rPr lang="en-GB" b="1" dirty="0" err="1" smtClean="0"/>
              <a:t>WiFi</a:t>
            </a:r>
            <a:r>
              <a:rPr lang="en-GB" b="1" dirty="0" smtClean="0"/>
              <a:t> hotspot!</a:t>
            </a:r>
            <a:endParaRPr lang="en-GB" dirty="0"/>
          </a:p>
        </p:txBody>
      </p:sp>
      <p:sp>
        <p:nvSpPr>
          <p:cNvPr id="13" name="TextBox 12"/>
          <p:cNvSpPr txBox="1"/>
          <p:nvPr/>
        </p:nvSpPr>
        <p:spPr>
          <a:xfrm>
            <a:off x="251520" y="385500"/>
            <a:ext cx="8820472" cy="523220"/>
          </a:xfrm>
          <a:prstGeom prst="rect">
            <a:avLst/>
          </a:prstGeom>
          <a:noFill/>
        </p:spPr>
        <p:txBody>
          <a:bodyPr wrap="square" rtlCol="0">
            <a:spAutoFit/>
          </a:bodyPr>
          <a:lstStyle/>
          <a:p>
            <a:pPr>
              <a:spcBef>
                <a:spcPts val="600"/>
              </a:spcBef>
              <a:buClr>
                <a:srgbClr val="F0AD00"/>
              </a:buClr>
              <a:buSzPct val="76000"/>
            </a:pPr>
            <a:r>
              <a:rPr lang="en-GB" sz="2800" b="1" dirty="0">
                <a:solidFill>
                  <a:prstClr val="black"/>
                </a:solidFill>
                <a:latin typeface="Calibri" pitchFamily="34" charset="0"/>
                <a:cs typeface="Calibri" pitchFamily="34" charset="0"/>
              </a:rPr>
              <a:t>How do I tell my iPad to connect to a </a:t>
            </a:r>
            <a:r>
              <a:rPr lang="en-GB" sz="2800" b="1" dirty="0" err="1">
                <a:solidFill>
                  <a:prstClr val="black"/>
                </a:solidFill>
                <a:latin typeface="Calibri" pitchFamily="34" charset="0"/>
                <a:cs typeface="Calibri" pitchFamily="34" charset="0"/>
              </a:rPr>
              <a:t>WiFi</a:t>
            </a:r>
            <a:r>
              <a:rPr lang="en-GB" sz="2800" b="1" dirty="0">
                <a:solidFill>
                  <a:prstClr val="black"/>
                </a:solidFill>
                <a:latin typeface="Calibri" pitchFamily="34" charset="0"/>
                <a:cs typeface="Calibri" pitchFamily="34" charset="0"/>
              </a:rPr>
              <a:t> hotspot?</a:t>
            </a:r>
          </a:p>
        </p:txBody>
      </p:sp>
    </p:spTree>
    <p:extLst>
      <p:ext uri="{BB962C8B-B14F-4D97-AF65-F5344CB8AC3E}">
        <p14:creationId xmlns:p14="http://schemas.microsoft.com/office/powerpoint/2010/main" val="354333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385500"/>
            <a:ext cx="8820472" cy="523220"/>
          </a:xfrm>
          <a:prstGeom prst="rect">
            <a:avLst/>
          </a:prstGeom>
          <a:noFill/>
        </p:spPr>
        <p:txBody>
          <a:bodyPr wrap="square" rtlCol="0">
            <a:spAutoFit/>
          </a:bodyPr>
          <a:lstStyle/>
          <a:p>
            <a:r>
              <a:rPr lang="en-US" sz="2800" b="1" dirty="0">
                <a:solidFill>
                  <a:prstClr val="black"/>
                </a:solidFill>
                <a:latin typeface="Calibri" pitchFamily="34" charset="0"/>
                <a:cs typeface="Calibri" pitchFamily="34" charset="0"/>
              </a:rPr>
              <a:t>Introduction to the iPad, Tesco Hudl and Kindle fire</a:t>
            </a:r>
            <a:endParaRPr lang="en-GB" sz="2400" dirty="0"/>
          </a:p>
        </p:txBody>
      </p:sp>
      <p:sp>
        <p:nvSpPr>
          <p:cNvPr id="5" name="Slide Number Placeholder 4"/>
          <p:cNvSpPr>
            <a:spLocks noGrp="1"/>
          </p:cNvSpPr>
          <p:nvPr>
            <p:ph type="sldNum" sz="quarter" idx="12"/>
          </p:nvPr>
        </p:nvSpPr>
        <p:spPr>
          <a:xfrm>
            <a:off x="6902896" y="6356350"/>
            <a:ext cx="2133600" cy="365125"/>
          </a:xfrm>
        </p:spPr>
        <p:txBody>
          <a:bodyPr/>
          <a:lstStyle/>
          <a:p>
            <a:fld id="{C8CF4A24-01EF-4ECE-9659-A28BB04A877E}" type="slidenum">
              <a:rPr lang="en-GB" sz="1600" b="1" smtClean="0">
                <a:solidFill>
                  <a:schemeClr val="tx1"/>
                </a:solidFill>
              </a:rPr>
              <a:pPr/>
              <a:t>19</a:t>
            </a:fld>
            <a:endParaRPr lang="en-GB" sz="1600" b="1" dirty="0">
              <a:solidFill>
                <a:schemeClr val="tx1"/>
              </a:solidFill>
            </a:endParaRPr>
          </a:p>
        </p:txBody>
      </p:sp>
      <p:sp>
        <p:nvSpPr>
          <p:cNvPr id="10" name="Content Placeholder 2"/>
          <p:cNvSpPr txBox="1">
            <a:spLocks/>
          </p:cNvSpPr>
          <p:nvPr/>
        </p:nvSpPr>
        <p:spPr>
          <a:xfrm>
            <a:off x="251520" y="1124744"/>
            <a:ext cx="8640960"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274320">
              <a:spcBef>
                <a:spcPts val="600"/>
              </a:spcBef>
              <a:buClr>
                <a:srgbClr val="F0AD00"/>
              </a:buClr>
              <a:buSzPct val="76000"/>
              <a:buFont typeface="Wingdings 3"/>
              <a:buChar char=""/>
            </a:pPr>
            <a:r>
              <a:rPr lang="en-US" sz="2800" b="1" i="1" dirty="0" smtClean="0">
                <a:solidFill>
                  <a:prstClr val="black"/>
                </a:solidFill>
                <a:latin typeface="Calibri" pitchFamily="34" charset="0"/>
                <a:cs typeface="Calibri" pitchFamily="34" charset="0"/>
              </a:rPr>
              <a:t>All</a:t>
            </a:r>
            <a:r>
              <a:rPr lang="en-US" sz="2800" b="1" dirty="0" smtClean="0">
                <a:solidFill>
                  <a:prstClr val="black"/>
                </a:solidFill>
                <a:latin typeface="Calibri" pitchFamily="34" charset="0"/>
                <a:cs typeface="Calibri" pitchFamily="34" charset="0"/>
              </a:rPr>
              <a:t> tablets are touch screen computers that use small applications or Apps</a:t>
            </a:r>
          </a:p>
          <a:p>
            <a:pPr marL="274320" indent="-274320">
              <a:spcBef>
                <a:spcPts val="600"/>
              </a:spcBef>
              <a:buClr>
                <a:srgbClr val="F0AD00"/>
              </a:buClr>
              <a:buSzPct val="76000"/>
              <a:buFont typeface="Wingdings 3"/>
              <a:buChar char=""/>
            </a:pPr>
            <a:r>
              <a:rPr lang="en-US" sz="2800" b="1" dirty="0" smtClean="0">
                <a:solidFill>
                  <a:prstClr val="black"/>
                </a:solidFill>
                <a:latin typeface="Calibri" pitchFamily="34" charset="0"/>
                <a:cs typeface="Calibri" pitchFamily="34" charset="0"/>
              </a:rPr>
              <a:t>Introduction </a:t>
            </a:r>
            <a:r>
              <a:rPr lang="en-US" sz="2800" b="1" dirty="0">
                <a:solidFill>
                  <a:prstClr val="black"/>
                </a:solidFill>
                <a:latin typeface="Calibri" pitchFamily="34" charset="0"/>
                <a:cs typeface="Calibri" pitchFamily="34" charset="0"/>
              </a:rPr>
              <a:t>to iPads: </a:t>
            </a:r>
            <a:r>
              <a:rPr lang="en-US" sz="1800" b="1" dirty="0">
                <a:solidFill>
                  <a:prstClr val="black"/>
                </a:solidFill>
                <a:latin typeface="Calibri" pitchFamily="34" charset="0"/>
                <a:cs typeface="Calibri" pitchFamily="34" charset="0"/>
                <a:hlinkClick r:id="rId3"/>
              </a:rPr>
              <a:t>http://</a:t>
            </a:r>
            <a:r>
              <a:rPr lang="en-US" sz="1800" b="1" dirty="0" smtClean="0">
                <a:solidFill>
                  <a:prstClr val="black"/>
                </a:solidFill>
                <a:latin typeface="Calibri" pitchFamily="34" charset="0"/>
                <a:cs typeface="Calibri" pitchFamily="34" charset="0"/>
                <a:hlinkClick r:id="rId3"/>
              </a:rPr>
              <a:t>www.youtube.com/watch?v=JMht9_F3580</a:t>
            </a:r>
            <a:r>
              <a:rPr lang="en-US" sz="1800" b="1" dirty="0" smtClean="0">
                <a:solidFill>
                  <a:prstClr val="black"/>
                </a:solidFill>
                <a:latin typeface="Calibri" pitchFamily="34" charset="0"/>
                <a:cs typeface="Calibri" pitchFamily="34" charset="0"/>
              </a:rPr>
              <a:t> </a:t>
            </a:r>
            <a:r>
              <a:rPr lang="en-US" sz="2800" b="1" dirty="0" smtClean="0">
                <a:solidFill>
                  <a:prstClr val="black"/>
                </a:solidFill>
                <a:latin typeface="Calibri" pitchFamily="34" charset="0"/>
                <a:cs typeface="Calibri" pitchFamily="34" charset="0"/>
              </a:rPr>
              <a:t> </a:t>
            </a:r>
          </a:p>
          <a:p>
            <a:pPr marL="274320" indent="-274320">
              <a:spcBef>
                <a:spcPts val="600"/>
              </a:spcBef>
              <a:buClr>
                <a:srgbClr val="F0AD00"/>
              </a:buClr>
              <a:buSzPct val="76000"/>
              <a:buFont typeface="Wingdings 3"/>
              <a:buChar char=""/>
            </a:pPr>
            <a:endParaRPr lang="en-US" sz="2800" b="1" dirty="0" smtClean="0">
              <a:solidFill>
                <a:prstClr val="black"/>
              </a:solidFill>
              <a:latin typeface="Calibri" pitchFamily="34" charset="0"/>
              <a:cs typeface="Calibri" pitchFamily="34" charset="0"/>
            </a:endParaRPr>
          </a:p>
          <a:p>
            <a:pPr marL="274320" indent="-274320">
              <a:spcBef>
                <a:spcPts val="600"/>
              </a:spcBef>
              <a:buClr>
                <a:srgbClr val="F0AD00"/>
              </a:buClr>
              <a:buSzPct val="76000"/>
              <a:buFont typeface="Wingdings 3"/>
              <a:buChar char=""/>
            </a:pPr>
            <a:endParaRPr lang="en-US" sz="800" b="1" dirty="0" smtClean="0">
              <a:solidFill>
                <a:prstClr val="black"/>
              </a:solidFill>
              <a:latin typeface="Calibri" pitchFamily="34" charset="0"/>
              <a:cs typeface="Calibri" pitchFamily="34" charset="0"/>
            </a:endParaRPr>
          </a:p>
          <a:p>
            <a:pPr marL="274320" indent="-274320">
              <a:spcBef>
                <a:spcPts val="600"/>
              </a:spcBef>
              <a:buClr>
                <a:srgbClr val="F0AD00"/>
              </a:buClr>
              <a:buSzPct val="76000"/>
              <a:buFont typeface="Wingdings 3"/>
              <a:buChar char=""/>
            </a:pPr>
            <a:endParaRPr lang="en-GB" sz="2800" b="1" dirty="0">
              <a:solidFill>
                <a:prstClr val="black"/>
              </a:solidFill>
              <a:latin typeface="Calibri" pitchFamily="34" charset="0"/>
              <a:cs typeface="Calibri" pitchFamily="34" charset="0"/>
            </a:endParaRPr>
          </a:p>
          <a:p>
            <a:pPr marL="274320" indent="-274320">
              <a:spcBef>
                <a:spcPts val="600"/>
              </a:spcBef>
              <a:buClr>
                <a:srgbClr val="F0AD00"/>
              </a:buClr>
              <a:buSzPct val="76000"/>
              <a:buFont typeface="Wingdings 3"/>
              <a:buChar char=""/>
            </a:pPr>
            <a:endParaRPr lang="en-US" sz="2800" b="1" dirty="0" smtClean="0">
              <a:solidFill>
                <a:prstClr val="black"/>
              </a:solidFill>
              <a:latin typeface="Calibri" pitchFamily="34" charset="0"/>
              <a:cs typeface="Calibri" pitchFamily="34" charset="0"/>
            </a:endParaRPr>
          </a:p>
          <a:p>
            <a:pPr marL="822960" lvl="2">
              <a:spcBef>
                <a:spcPts val="500"/>
              </a:spcBef>
              <a:buClr>
                <a:prstClr val="white">
                  <a:shade val="50000"/>
                </a:prstClr>
              </a:buClr>
              <a:buSzPct val="76000"/>
              <a:buFont typeface="Wingdings 3"/>
              <a:buChar char=""/>
            </a:pPr>
            <a:endParaRPr lang="en-US" sz="1600" dirty="0">
              <a:solidFill>
                <a:prstClr val="black"/>
              </a:solidFill>
              <a:latin typeface="Calibri" pitchFamily="34" charset="0"/>
              <a:cs typeface="Calibri" pitchFamily="34" charset="0"/>
            </a:endParaRP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2676879"/>
            <a:ext cx="3322598" cy="2984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7784" y="2852936"/>
            <a:ext cx="1961964" cy="296913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521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385500"/>
            <a:ext cx="8820472" cy="523220"/>
          </a:xfrm>
          <a:prstGeom prst="rect">
            <a:avLst/>
          </a:prstGeom>
          <a:noFill/>
        </p:spPr>
        <p:txBody>
          <a:bodyPr wrap="square" rtlCol="0">
            <a:spAutoFit/>
          </a:bodyPr>
          <a:lstStyle/>
          <a:p>
            <a:r>
              <a:rPr lang="en-GB" sz="2800" b="1" dirty="0" smtClean="0"/>
              <a:t>Introduction to </a:t>
            </a:r>
            <a:r>
              <a:rPr lang="en-GB" sz="2800" b="1" dirty="0" err="1" smtClean="0"/>
              <a:t>WiFi</a:t>
            </a:r>
            <a:r>
              <a:rPr lang="en-GB" sz="2800" b="1" dirty="0" smtClean="0"/>
              <a:t> and Tablets - </a:t>
            </a:r>
            <a:r>
              <a:rPr lang="en-GB" sz="2400" b="1" dirty="0" smtClean="0"/>
              <a:t>Agenda and Introduction</a:t>
            </a:r>
            <a:endParaRPr lang="en-GB" sz="2400" dirty="0"/>
          </a:p>
        </p:txBody>
      </p:sp>
      <p:sp>
        <p:nvSpPr>
          <p:cNvPr id="5" name="Slide Number Placeholder 4"/>
          <p:cNvSpPr>
            <a:spLocks noGrp="1"/>
          </p:cNvSpPr>
          <p:nvPr>
            <p:ph type="sldNum" sz="quarter" idx="12"/>
          </p:nvPr>
        </p:nvSpPr>
        <p:spPr>
          <a:xfrm>
            <a:off x="6902896" y="6356350"/>
            <a:ext cx="2133600" cy="365125"/>
          </a:xfrm>
        </p:spPr>
        <p:txBody>
          <a:bodyPr/>
          <a:lstStyle/>
          <a:p>
            <a:fld id="{C8CF4A24-01EF-4ECE-9659-A28BB04A877E}" type="slidenum">
              <a:rPr lang="en-GB" sz="1600" b="1" smtClean="0">
                <a:solidFill>
                  <a:schemeClr val="tx1"/>
                </a:solidFill>
              </a:rPr>
              <a:pPr/>
              <a:t>2</a:t>
            </a:fld>
            <a:endParaRPr lang="en-GB" sz="1600" b="1" dirty="0">
              <a:solidFill>
                <a:schemeClr val="tx1"/>
              </a:solidFill>
            </a:endParaRPr>
          </a:p>
        </p:txBody>
      </p:sp>
      <p:sp>
        <p:nvSpPr>
          <p:cNvPr id="10" name="Content Placeholder 2"/>
          <p:cNvSpPr txBox="1">
            <a:spLocks/>
          </p:cNvSpPr>
          <p:nvPr/>
        </p:nvSpPr>
        <p:spPr>
          <a:xfrm>
            <a:off x="323528" y="1268760"/>
            <a:ext cx="8640960"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274320">
              <a:spcBef>
                <a:spcPts val="600"/>
              </a:spcBef>
              <a:buClr>
                <a:srgbClr val="F0AD00"/>
              </a:buClr>
              <a:buSzPct val="76000"/>
              <a:buFont typeface="Wingdings 3"/>
              <a:buChar char=""/>
            </a:pPr>
            <a:r>
              <a:rPr lang="en-GB" sz="2800" b="1" dirty="0" smtClean="0">
                <a:solidFill>
                  <a:prstClr val="black"/>
                </a:solidFill>
                <a:latin typeface="Calibri" pitchFamily="34" charset="0"/>
                <a:cs typeface="Calibri" pitchFamily="34" charset="0"/>
              </a:rPr>
              <a:t>Quick news update from </a:t>
            </a:r>
            <a:r>
              <a:rPr lang="en-GB" sz="2800" b="1" dirty="0">
                <a:solidFill>
                  <a:prstClr val="black"/>
                </a:solidFill>
                <a:latin typeface="Calibri" pitchFamily="34" charset="0"/>
                <a:cs typeface="Calibri" pitchFamily="34" charset="0"/>
              </a:rPr>
              <a:t>the Computer Sharing </a:t>
            </a:r>
            <a:r>
              <a:rPr lang="en-GB" sz="2800" b="1" dirty="0" smtClean="0">
                <a:solidFill>
                  <a:prstClr val="black"/>
                </a:solidFill>
                <a:latin typeface="Calibri" pitchFamily="34" charset="0"/>
                <a:cs typeface="Calibri" pitchFamily="34" charset="0"/>
              </a:rPr>
              <a:t>Centre </a:t>
            </a:r>
            <a:r>
              <a:rPr lang="en-US" sz="1800" b="1" dirty="0">
                <a:solidFill>
                  <a:prstClr val="black"/>
                </a:solidFill>
                <a:latin typeface="Calibri" pitchFamily="34" charset="0"/>
                <a:cs typeface="Calibri" pitchFamily="34" charset="0"/>
              </a:rPr>
              <a:t>by Cherith </a:t>
            </a:r>
            <a:r>
              <a:rPr lang="en-US" sz="1800" b="1" dirty="0" smtClean="0">
                <a:solidFill>
                  <a:prstClr val="black"/>
                </a:solidFill>
                <a:latin typeface="Calibri" pitchFamily="34" charset="0"/>
                <a:cs typeface="Calibri" pitchFamily="34" charset="0"/>
              </a:rPr>
              <a:t>Hateley</a:t>
            </a:r>
          </a:p>
          <a:p>
            <a:pPr marL="274320" indent="-274320">
              <a:spcBef>
                <a:spcPts val="600"/>
              </a:spcBef>
              <a:buClr>
                <a:srgbClr val="F0AD00"/>
              </a:buClr>
              <a:buSzPct val="76000"/>
              <a:buFont typeface="Wingdings 3"/>
              <a:buChar char=""/>
            </a:pPr>
            <a:r>
              <a:rPr lang="en-US" sz="2800" b="1" dirty="0" smtClean="0">
                <a:solidFill>
                  <a:prstClr val="black"/>
                </a:solidFill>
                <a:latin typeface="Calibri" pitchFamily="34" charset="0"/>
                <a:cs typeface="Calibri" pitchFamily="34" charset="0"/>
              </a:rPr>
              <a:t>Background to today’s presentation </a:t>
            </a:r>
            <a:r>
              <a:rPr lang="en-US" sz="1800" b="1" dirty="0" smtClean="0">
                <a:solidFill>
                  <a:prstClr val="black"/>
                </a:solidFill>
                <a:latin typeface="Calibri" pitchFamily="34" charset="0"/>
                <a:cs typeface="Calibri" pitchFamily="34" charset="0"/>
              </a:rPr>
              <a:t>by Cherith Hateley</a:t>
            </a:r>
            <a:r>
              <a:rPr lang="en-US" sz="2800" b="1" dirty="0" smtClean="0">
                <a:solidFill>
                  <a:prstClr val="black"/>
                </a:solidFill>
                <a:latin typeface="Calibri" pitchFamily="34" charset="0"/>
                <a:cs typeface="Calibri" pitchFamily="34" charset="0"/>
              </a:rPr>
              <a:t> </a:t>
            </a:r>
          </a:p>
          <a:p>
            <a:pPr marL="0" indent="0">
              <a:spcBef>
                <a:spcPts val="600"/>
              </a:spcBef>
              <a:buClr>
                <a:srgbClr val="F0AD00"/>
              </a:buClr>
              <a:buSzPct val="76000"/>
              <a:buNone/>
            </a:pPr>
            <a:endParaRPr lang="en-US" sz="800" b="1" dirty="0" smtClean="0">
              <a:solidFill>
                <a:prstClr val="black"/>
              </a:solidFill>
              <a:latin typeface="Calibri" pitchFamily="34" charset="0"/>
              <a:cs typeface="Calibri" pitchFamily="34" charset="0"/>
            </a:endParaRPr>
          </a:p>
          <a:p>
            <a:pPr marL="274320" indent="-274320">
              <a:spcBef>
                <a:spcPts val="600"/>
              </a:spcBef>
              <a:buClr>
                <a:srgbClr val="F0AD00"/>
              </a:buClr>
              <a:buSzPct val="76000"/>
              <a:buFont typeface="Wingdings 3"/>
              <a:buChar char=""/>
            </a:pPr>
            <a:r>
              <a:rPr lang="en-US" sz="2800" b="1" dirty="0" smtClean="0">
                <a:solidFill>
                  <a:prstClr val="black"/>
                </a:solidFill>
                <a:latin typeface="Calibri" pitchFamily="34" charset="0"/>
                <a:cs typeface="Calibri" pitchFamily="34" charset="0"/>
              </a:rPr>
              <a:t>What is ‘</a:t>
            </a:r>
            <a:r>
              <a:rPr lang="en-US" sz="2800" b="1" dirty="0" err="1" smtClean="0">
                <a:solidFill>
                  <a:prstClr val="black"/>
                </a:solidFill>
                <a:latin typeface="Calibri" pitchFamily="34" charset="0"/>
                <a:cs typeface="Calibri" pitchFamily="34" charset="0"/>
              </a:rPr>
              <a:t>WiFi</a:t>
            </a:r>
            <a:r>
              <a:rPr lang="en-US" sz="2800" b="1" dirty="0" smtClean="0">
                <a:solidFill>
                  <a:prstClr val="black"/>
                </a:solidFill>
                <a:latin typeface="Calibri" pitchFamily="34" charset="0"/>
                <a:cs typeface="Calibri" pitchFamily="34" charset="0"/>
              </a:rPr>
              <a:t>’ and how can I use it? </a:t>
            </a:r>
            <a:r>
              <a:rPr lang="en-US" sz="2000" b="1" dirty="0" smtClean="0">
                <a:solidFill>
                  <a:prstClr val="black"/>
                </a:solidFill>
                <a:latin typeface="Calibri" pitchFamily="34" charset="0"/>
                <a:cs typeface="Calibri" pitchFamily="34" charset="0"/>
              </a:rPr>
              <a:t>by Carolyn Watkins</a:t>
            </a:r>
          </a:p>
          <a:p>
            <a:pPr marL="274320" indent="-274320">
              <a:spcBef>
                <a:spcPts val="600"/>
              </a:spcBef>
              <a:buClr>
                <a:srgbClr val="F0AD00"/>
              </a:buClr>
              <a:buSzPct val="76000"/>
              <a:buFont typeface="Wingdings 3"/>
              <a:buChar char=""/>
            </a:pPr>
            <a:endParaRPr lang="en-US" sz="900" b="1" dirty="0" smtClean="0">
              <a:solidFill>
                <a:prstClr val="black"/>
              </a:solidFill>
              <a:latin typeface="Calibri" pitchFamily="34" charset="0"/>
              <a:cs typeface="Calibri" pitchFamily="34" charset="0"/>
            </a:endParaRPr>
          </a:p>
          <a:p>
            <a:pPr marL="274320" indent="-274320">
              <a:spcBef>
                <a:spcPts val="600"/>
              </a:spcBef>
              <a:buClr>
                <a:srgbClr val="F0AD00"/>
              </a:buClr>
              <a:buSzPct val="76000"/>
              <a:buFont typeface="Wingdings 3"/>
              <a:buChar char=""/>
            </a:pPr>
            <a:r>
              <a:rPr lang="en-US" sz="2800" b="1" dirty="0">
                <a:solidFill>
                  <a:prstClr val="black"/>
                </a:solidFill>
                <a:latin typeface="Calibri" pitchFamily="34" charset="0"/>
                <a:cs typeface="Calibri" pitchFamily="34" charset="0"/>
              </a:rPr>
              <a:t>Introduction to the iPad, Tesco Hudl and Kindle fire </a:t>
            </a:r>
            <a:endParaRPr lang="en-US" sz="2800" b="1" dirty="0" smtClean="0">
              <a:solidFill>
                <a:prstClr val="black"/>
              </a:solidFill>
              <a:latin typeface="Calibri" pitchFamily="34" charset="0"/>
              <a:cs typeface="Calibri" pitchFamily="34" charset="0"/>
            </a:endParaRPr>
          </a:p>
          <a:p>
            <a:pPr marL="400050" lvl="1" indent="0">
              <a:spcBef>
                <a:spcPts val="600"/>
              </a:spcBef>
              <a:buClr>
                <a:srgbClr val="F0AD00"/>
              </a:buClr>
              <a:buSzPct val="76000"/>
              <a:buNone/>
            </a:pPr>
            <a:r>
              <a:rPr lang="en-US" sz="2400" b="1" dirty="0" smtClean="0">
                <a:solidFill>
                  <a:prstClr val="black"/>
                </a:solidFill>
                <a:latin typeface="Calibri" pitchFamily="34" charset="0"/>
                <a:cs typeface="Calibri" pitchFamily="34" charset="0"/>
              </a:rPr>
              <a:t>(including hands on experience) </a:t>
            </a:r>
            <a:r>
              <a:rPr lang="en-US" sz="1600" b="1" dirty="0" smtClean="0">
                <a:solidFill>
                  <a:prstClr val="black"/>
                </a:solidFill>
                <a:latin typeface="Calibri" pitchFamily="34" charset="0"/>
                <a:cs typeface="Calibri" pitchFamily="34" charset="0"/>
              </a:rPr>
              <a:t>by John Apsey with Cherith and Carolyn supporting</a:t>
            </a:r>
          </a:p>
          <a:p>
            <a:pPr marL="274320" indent="-274320">
              <a:spcBef>
                <a:spcPts val="600"/>
              </a:spcBef>
              <a:buClr>
                <a:srgbClr val="F0AD00"/>
              </a:buClr>
              <a:buSzPct val="76000"/>
              <a:buFont typeface="Wingdings 3"/>
              <a:buChar char=""/>
            </a:pPr>
            <a:endParaRPr lang="en-US" sz="800" b="1" dirty="0" smtClean="0">
              <a:solidFill>
                <a:prstClr val="black"/>
              </a:solidFill>
              <a:latin typeface="Calibri" pitchFamily="34" charset="0"/>
              <a:cs typeface="Calibri" pitchFamily="34" charset="0"/>
            </a:endParaRPr>
          </a:p>
          <a:p>
            <a:pPr marL="274320" indent="-274320">
              <a:spcBef>
                <a:spcPts val="600"/>
              </a:spcBef>
              <a:buClr>
                <a:srgbClr val="F0AD00"/>
              </a:buClr>
              <a:buSzPct val="76000"/>
              <a:buFont typeface="Wingdings 3"/>
              <a:buChar char=""/>
            </a:pPr>
            <a:r>
              <a:rPr lang="en-US" sz="2800" b="1" dirty="0" smtClean="0">
                <a:solidFill>
                  <a:prstClr val="black"/>
                </a:solidFill>
                <a:latin typeface="Calibri" pitchFamily="34" charset="0"/>
                <a:cs typeface="Calibri" pitchFamily="34" charset="0"/>
              </a:rPr>
              <a:t>Introduction to the tablet lesson trial </a:t>
            </a:r>
            <a:r>
              <a:rPr lang="en-US" sz="2000" b="1" dirty="0">
                <a:solidFill>
                  <a:prstClr val="black"/>
                </a:solidFill>
                <a:latin typeface="Calibri" pitchFamily="34" charset="0"/>
                <a:cs typeface="Calibri" pitchFamily="34" charset="0"/>
              </a:rPr>
              <a:t>by Cherith Hateley</a:t>
            </a:r>
            <a:endParaRPr lang="en-US" sz="2800" b="1" dirty="0" smtClean="0">
              <a:solidFill>
                <a:prstClr val="black"/>
              </a:solidFill>
              <a:latin typeface="Calibri" pitchFamily="34" charset="0"/>
              <a:cs typeface="Calibri" pitchFamily="34" charset="0"/>
            </a:endParaRPr>
          </a:p>
          <a:p>
            <a:pPr marL="274320" indent="-274320">
              <a:spcBef>
                <a:spcPts val="600"/>
              </a:spcBef>
              <a:buClr>
                <a:srgbClr val="F0AD00"/>
              </a:buClr>
              <a:buSzPct val="76000"/>
              <a:buFont typeface="Wingdings 3"/>
              <a:buChar char=""/>
            </a:pPr>
            <a:r>
              <a:rPr lang="en-US" sz="2800" b="1" dirty="0" smtClean="0">
                <a:solidFill>
                  <a:prstClr val="black"/>
                </a:solidFill>
                <a:latin typeface="Calibri" pitchFamily="34" charset="0"/>
                <a:cs typeface="Calibri" pitchFamily="34" charset="0"/>
              </a:rPr>
              <a:t>Summary</a:t>
            </a:r>
            <a:r>
              <a:rPr lang="en-US" sz="2000" b="1" dirty="0" smtClean="0">
                <a:solidFill>
                  <a:prstClr val="black"/>
                </a:solidFill>
                <a:latin typeface="Calibri" pitchFamily="34" charset="0"/>
                <a:cs typeface="Calibri" pitchFamily="34" charset="0"/>
              </a:rPr>
              <a:t> by Cherith Hateley</a:t>
            </a:r>
            <a:endParaRPr lang="en-US" sz="1800" b="1" dirty="0" smtClean="0">
              <a:solidFill>
                <a:schemeClr val="tx2">
                  <a:lumMod val="60000"/>
                  <a:lumOff val="40000"/>
                </a:schemeClr>
              </a:solidFill>
              <a:latin typeface="Calibri" pitchFamily="34" charset="0"/>
              <a:cs typeface="Calibri" pitchFamily="34" charset="0"/>
            </a:endParaRPr>
          </a:p>
          <a:p>
            <a:pPr marL="674370" lvl="1" indent="-274320">
              <a:spcBef>
                <a:spcPts val="600"/>
              </a:spcBef>
              <a:buClr>
                <a:srgbClr val="F0AD00"/>
              </a:buClr>
              <a:buSzPct val="76000"/>
              <a:buFont typeface="Wingdings 3"/>
              <a:buChar char=""/>
            </a:pPr>
            <a:endParaRPr lang="en-GB" sz="2400" b="1" dirty="0" smtClean="0">
              <a:solidFill>
                <a:prstClr val="black"/>
              </a:solidFill>
              <a:latin typeface="Calibri" pitchFamily="34" charset="0"/>
              <a:cs typeface="Calibri" pitchFamily="34" charset="0"/>
            </a:endParaRPr>
          </a:p>
          <a:p>
            <a:pPr marL="274320" indent="-274320">
              <a:spcBef>
                <a:spcPts val="600"/>
              </a:spcBef>
              <a:buClr>
                <a:srgbClr val="F0AD00"/>
              </a:buClr>
              <a:buSzPct val="76000"/>
              <a:buFont typeface="Wingdings 3"/>
              <a:buChar char=""/>
            </a:pPr>
            <a:endParaRPr lang="en-GB" sz="2800" b="1" dirty="0">
              <a:solidFill>
                <a:prstClr val="black"/>
              </a:solidFill>
              <a:latin typeface="Calibri" pitchFamily="34" charset="0"/>
              <a:cs typeface="Calibri" pitchFamily="34" charset="0"/>
            </a:endParaRPr>
          </a:p>
          <a:p>
            <a:pPr marL="274320" indent="-274320">
              <a:spcBef>
                <a:spcPts val="600"/>
              </a:spcBef>
              <a:buClr>
                <a:srgbClr val="F0AD00"/>
              </a:buClr>
              <a:buSzPct val="76000"/>
              <a:buFont typeface="Wingdings 3"/>
              <a:buChar char=""/>
            </a:pPr>
            <a:endParaRPr lang="en-US" sz="2800" b="1" dirty="0" smtClean="0">
              <a:solidFill>
                <a:prstClr val="black"/>
              </a:solidFill>
              <a:latin typeface="Calibri" pitchFamily="34" charset="0"/>
              <a:cs typeface="Calibri" pitchFamily="34" charset="0"/>
            </a:endParaRPr>
          </a:p>
          <a:p>
            <a:pPr marL="822960" lvl="2">
              <a:spcBef>
                <a:spcPts val="500"/>
              </a:spcBef>
              <a:buClr>
                <a:prstClr val="white">
                  <a:shade val="50000"/>
                </a:prstClr>
              </a:buClr>
              <a:buSzPct val="76000"/>
              <a:buFont typeface="Wingdings 3"/>
              <a:buChar char=""/>
            </a:pPr>
            <a:endParaRPr lang="en-US" sz="1600" dirty="0">
              <a:solidFill>
                <a:prstClr val="black"/>
              </a:solidFill>
              <a:latin typeface="Calibri" pitchFamily="34" charset="0"/>
              <a:cs typeface="Calibri" pitchFamily="34" charset="0"/>
            </a:endParaRPr>
          </a:p>
        </p:txBody>
      </p:sp>
    </p:spTree>
    <p:extLst>
      <p:ext uri="{BB962C8B-B14F-4D97-AF65-F5344CB8AC3E}">
        <p14:creationId xmlns:p14="http://schemas.microsoft.com/office/powerpoint/2010/main" val="289714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385500"/>
            <a:ext cx="8820472" cy="523220"/>
          </a:xfrm>
          <a:prstGeom prst="rect">
            <a:avLst/>
          </a:prstGeom>
          <a:noFill/>
        </p:spPr>
        <p:txBody>
          <a:bodyPr wrap="square" rtlCol="0">
            <a:spAutoFit/>
          </a:bodyPr>
          <a:lstStyle/>
          <a:p>
            <a:r>
              <a:rPr lang="en-US" sz="2800" b="1" dirty="0">
                <a:solidFill>
                  <a:prstClr val="black"/>
                </a:solidFill>
                <a:latin typeface="Calibri" pitchFamily="34" charset="0"/>
                <a:cs typeface="Calibri" pitchFamily="34" charset="0"/>
              </a:rPr>
              <a:t>Introduction to the iPad, Tesco Hudl and Kindle fire</a:t>
            </a:r>
            <a:endParaRPr lang="en-GB" sz="2400" dirty="0"/>
          </a:p>
        </p:txBody>
      </p:sp>
      <p:sp>
        <p:nvSpPr>
          <p:cNvPr id="5" name="Slide Number Placeholder 4"/>
          <p:cNvSpPr>
            <a:spLocks noGrp="1"/>
          </p:cNvSpPr>
          <p:nvPr>
            <p:ph type="sldNum" sz="quarter" idx="12"/>
          </p:nvPr>
        </p:nvSpPr>
        <p:spPr>
          <a:xfrm>
            <a:off x="6902896" y="6356350"/>
            <a:ext cx="2133600" cy="365125"/>
          </a:xfrm>
        </p:spPr>
        <p:txBody>
          <a:bodyPr/>
          <a:lstStyle/>
          <a:p>
            <a:fld id="{C8CF4A24-01EF-4ECE-9659-A28BB04A877E}" type="slidenum">
              <a:rPr lang="en-GB" sz="1600" b="1" smtClean="0">
                <a:solidFill>
                  <a:schemeClr val="tx1"/>
                </a:solidFill>
              </a:rPr>
              <a:pPr/>
              <a:t>20</a:t>
            </a:fld>
            <a:endParaRPr lang="en-GB" sz="1600" b="1" dirty="0">
              <a:solidFill>
                <a:schemeClr val="tx1"/>
              </a:solidFill>
            </a:endParaRPr>
          </a:p>
        </p:txBody>
      </p:sp>
      <p:sp>
        <p:nvSpPr>
          <p:cNvPr id="10" name="Content Placeholder 2"/>
          <p:cNvSpPr txBox="1">
            <a:spLocks/>
          </p:cNvSpPr>
          <p:nvPr/>
        </p:nvSpPr>
        <p:spPr>
          <a:xfrm>
            <a:off x="323528" y="1340768"/>
            <a:ext cx="8640960"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274320">
              <a:spcBef>
                <a:spcPts val="600"/>
              </a:spcBef>
              <a:buClr>
                <a:srgbClr val="F0AD00"/>
              </a:buClr>
              <a:buSzPct val="76000"/>
              <a:buFont typeface="Wingdings 3"/>
              <a:buChar char=""/>
            </a:pPr>
            <a:r>
              <a:rPr lang="en-US" sz="2800" b="1" dirty="0" smtClean="0">
                <a:solidFill>
                  <a:prstClr val="black"/>
                </a:solidFill>
                <a:latin typeface="Calibri" pitchFamily="34" charset="0"/>
                <a:cs typeface="Calibri" pitchFamily="34" charset="0"/>
              </a:rPr>
              <a:t>Three tables, visit the table and see how to use the tablet! </a:t>
            </a:r>
            <a:r>
              <a:rPr lang="en-US" sz="2800" dirty="0" smtClean="0">
                <a:solidFill>
                  <a:prstClr val="black"/>
                </a:solidFill>
                <a:latin typeface="Calibri" pitchFamily="34" charset="0"/>
                <a:cs typeface="Calibri" pitchFamily="34" charset="0"/>
              </a:rPr>
              <a:t>10 minutes</a:t>
            </a:r>
          </a:p>
          <a:p>
            <a:pPr marL="274320" indent="-274320">
              <a:spcBef>
                <a:spcPts val="600"/>
              </a:spcBef>
              <a:buClr>
                <a:srgbClr val="F0AD00"/>
              </a:buClr>
              <a:buSzPct val="76000"/>
              <a:buFont typeface="Wingdings 3"/>
              <a:buChar char=""/>
            </a:pPr>
            <a:r>
              <a:rPr lang="en-US" sz="2800" b="1" dirty="0" smtClean="0">
                <a:solidFill>
                  <a:prstClr val="black"/>
                </a:solidFill>
                <a:latin typeface="Calibri" pitchFamily="34" charset="0"/>
                <a:cs typeface="Calibri" pitchFamily="34" charset="0"/>
              </a:rPr>
              <a:t>iPad </a:t>
            </a:r>
            <a:r>
              <a:rPr lang="en-US" sz="2000" b="1" dirty="0" smtClean="0">
                <a:solidFill>
                  <a:prstClr val="black"/>
                </a:solidFill>
                <a:latin typeface="Calibri" pitchFamily="34" charset="0"/>
                <a:cs typeface="Calibri" pitchFamily="34" charset="0"/>
              </a:rPr>
              <a:t>with John Apsey </a:t>
            </a:r>
          </a:p>
          <a:p>
            <a:pPr marL="274320" indent="-274320">
              <a:spcBef>
                <a:spcPts val="600"/>
              </a:spcBef>
              <a:buClr>
                <a:srgbClr val="F0AD00"/>
              </a:buClr>
              <a:buSzPct val="76000"/>
              <a:buFont typeface="Wingdings 3"/>
              <a:buChar char=""/>
            </a:pPr>
            <a:r>
              <a:rPr lang="en-US" sz="2800" b="1" dirty="0" smtClean="0">
                <a:solidFill>
                  <a:prstClr val="black"/>
                </a:solidFill>
                <a:latin typeface="Calibri" pitchFamily="34" charset="0"/>
                <a:cs typeface="Calibri" pitchFamily="34" charset="0"/>
              </a:rPr>
              <a:t>Hudl </a:t>
            </a:r>
            <a:r>
              <a:rPr lang="en-US" sz="2000" b="1" dirty="0" smtClean="0">
                <a:solidFill>
                  <a:prstClr val="black"/>
                </a:solidFill>
                <a:latin typeface="Calibri" pitchFamily="34" charset="0"/>
                <a:cs typeface="Calibri" pitchFamily="34" charset="0"/>
              </a:rPr>
              <a:t>with Carolyn Watkins</a:t>
            </a:r>
          </a:p>
          <a:p>
            <a:pPr marL="274320" indent="-274320">
              <a:spcBef>
                <a:spcPts val="600"/>
              </a:spcBef>
              <a:buClr>
                <a:srgbClr val="F0AD00"/>
              </a:buClr>
              <a:buSzPct val="76000"/>
              <a:buFont typeface="Wingdings 3"/>
              <a:buChar char=""/>
            </a:pPr>
            <a:r>
              <a:rPr lang="en-US" sz="2800" b="1" dirty="0" smtClean="0">
                <a:solidFill>
                  <a:prstClr val="black"/>
                </a:solidFill>
                <a:latin typeface="Calibri" pitchFamily="34" charset="0"/>
                <a:cs typeface="Calibri" pitchFamily="34" charset="0"/>
              </a:rPr>
              <a:t>Kindle Fire </a:t>
            </a:r>
            <a:r>
              <a:rPr lang="en-US" sz="2000" b="1" dirty="0" smtClean="0">
                <a:solidFill>
                  <a:prstClr val="black"/>
                </a:solidFill>
                <a:latin typeface="Calibri" pitchFamily="34" charset="0"/>
                <a:cs typeface="Calibri" pitchFamily="34" charset="0"/>
              </a:rPr>
              <a:t>with Cherith </a:t>
            </a:r>
            <a:r>
              <a:rPr lang="en-US" sz="2000" b="1" dirty="0">
                <a:solidFill>
                  <a:prstClr val="black"/>
                </a:solidFill>
                <a:latin typeface="Calibri" pitchFamily="34" charset="0"/>
                <a:cs typeface="Calibri" pitchFamily="34" charset="0"/>
              </a:rPr>
              <a:t>Hateley</a:t>
            </a:r>
            <a:endParaRPr lang="en-US" sz="2800" b="1" dirty="0" smtClean="0">
              <a:solidFill>
                <a:prstClr val="black"/>
              </a:solidFill>
              <a:latin typeface="Calibri" pitchFamily="34" charset="0"/>
              <a:cs typeface="Calibri" pitchFamily="34" charset="0"/>
            </a:endParaRPr>
          </a:p>
          <a:p>
            <a:pPr marL="274320" indent="-274320">
              <a:spcBef>
                <a:spcPts val="600"/>
              </a:spcBef>
              <a:buClr>
                <a:srgbClr val="F0AD00"/>
              </a:buClr>
              <a:buSzPct val="76000"/>
              <a:buFont typeface="Wingdings 3"/>
              <a:buChar char=""/>
            </a:pPr>
            <a:endParaRPr lang="en-US" sz="800" b="1" dirty="0" smtClean="0">
              <a:solidFill>
                <a:prstClr val="black"/>
              </a:solidFill>
              <a:latin typeface="Calibri" pitchFamily="34" charset="0"/>
              <a:cs typeface="Calibri" pitchFamily="34" charset="0"/>
            </a:endParaRPr>
          </a:p>
          <a:p>
            <a:pPr marL="274320" indent="-274320">
              <a:spcBef>
                <a:spcPts val="600"/>
              </a:spcBef>
              <a:buClr>
                <a:srgbClr val="F0AD00"/>
              </a:buClr>
              <a:buSzPct val="76000"/>
              <a:buFont typeface="Wingdings 3"/>
              <a:buChar char=""/>
            </a:pPr>
            <a:endParaRPr lang="en-GB" sz="2800" b="1" dirty="0">
              <a:solidFill>
                <a:prstClr val="black"/>
              </a:solidFill>
              <a:latin typeface="Calibri" pitchFamily="34" charset="0"/>
              <a:cs typeface="Calibri" pitchFamily="34" charset="0"/>
            </a:endParaRPr>
          </a:p>
          <a:p>
            <a:pPr marL="274320" indent="-274320">
              <a:spcBef>
                <a:spcPts val="600"/>
              </a:spcBef>
              <a:buClr>
                <a:srgbClr val="F0AD00"/>
              </a:buClr>
              <a:buSzPct val="76000"/>
              <a:buFont typeface="Wingdings 3"/>
              <a:buChar char=""/>
            </a:pPr>
            <a:endParaRPr lang="en-US" sz="2800" b="1" dirty="0" smtClean="0">
              <a:solidFill>
                <a:prstClr val="black"/>
              </a:solidFill>
              <a:latin typeface="Calibri" pitchFamily="34" charset="0"/>
              <a:cs typeface="Calibri" pitchFamily="34" charset="0"/>
            </a:endParaRPr>
          </a:p>
          <a:p>
            <a:pPr marL="822960" lvl="2">
              <a:spcBef>
                <a:spcPts val="500"/>
              </a:spcBef>
              <a:buClr>
                <a:prstClr val="white">
                  <a:shade val="50000"/>
                </a:prstClr>
              </a:buClr>
              <a:buSzPct val="76000"/>
              <a:buFont typeface="Wingdings 3"/>
              <a:buChar char=""/>
            </a:pPr>
            <a:endParaRPr lang="en-US" sz="1600" dirty="0">
              <a:solidFill>
                <a:prstClr val="black"/>
              </a:solidFill>
              <a:latin typeface="Calibri" pitchFamily="34" charset="0"/>
              <a:cs typeface="Calibri" pitchFamily="34" charset="0"/>
            </a:endParaRPr>
          </a:p>
        </p:txBody>
      </p:sp>
    </p:spTree>
    <p:extLst>
      <p:ext uri="{BB962C8B-B14F-4D97-AF65-F5344CB8AC3E}">
        <p14:creationId xmlns:p14="http://schemas.microsoft.com/office/powerpoint/2010/main" val="310831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385500"/>
            <a:ext cx="8820472" cy="523220"/>
          </a:xfrm>
          <a:prstGeom prst="rect">
            <a:avLst/>
          </a:prstGeom>
          <a:noFill/>
        </p:spPr>
        <p:txBody>
          <a:bodyPr wrap="square" rtlCol="0">
            <a:spAutoFit/>
          </a:bodyPr>
          <a:lstStyle/>
          <a:p>
            <a:r>
              <a:rPr lang="en-US" sz="2800" b="1" dirty="0">
                <a:solidFill>
                  <a:prstClr val="black"/>
                </a:solidFill>
                <a:latin typeface="Calibri" pitchFamily="34" charset="0"/>
                <a:cs typeface="Calibri" pitchFamily="34" charset="0"/>
              </a:rPr>
              <a:t>Summary</a:t>
            </a:r>
            <a:endParaRPr lang="en-GB" sz="2400" dirty="0"/>
          </a:p>
        </p:txBody>
      </p:sp>
      <p:sp>
        <p:nvSpPr>
          <p:cNvPr id="5" name="Slide Number Placeholder 4"/>
          <p:cNvSpPr>
            <a:spLocks noGrp="1"/>
          </p:cNvSpPr>
          <p:nvPr>
            <p:ph type="sldNum" sz="quarter" idx="12"/>
          </p:nvPr>
        </p:nvSpPr>
        <p:spPr>
          <a:xfrm>
            <a:off x="6902896" y="6356350"/>
            <a:ext cx="2133600" cy="365125"/>
          </a:xfrm>
        </p:spPr>
        <p:txBody>
          <a:bodyPr/>
          <a:lstStyle/>
          <a:p>
            <a:fld id="{C8CF4A24-01EF-4ECE-9659-A28BB04A877E}" type="slidenum">
              <a:rPr lang="en-GB" sz="1600" b="1" smtClean="0">
                <a:solidFill>
                  <a:schemeClr val="tx1"/>
                </a:solidFill>
              </a:rPr>
              <a:pPr/>
              <a:t>21</a:t>
            </a:fld>
            <a:endParaRPr lang="en-GB" sz="1600" b="1" dirty="0">
              <a:solidFill>
                <a:schemeClr val="tx1"/>
              </a:solidFill>
            </a:endParaRPr>
          </a:p>
        </p:txBody>
      </p:sp>
      <p:sp>
        <p:nvSpPr>
          <p:cNvPr id="10" name="Content Placeholder 2"/>
          <p:cNvSpPr txBox="1">
            <a:spLocks/>
          </p:cNvSpPr>
          <p:nvPr/>
        </p:nvSpPr>
        <p:spPr>
          <a:xfrm>
            <a:off x="251520" y="1124744"/>
            <a:ext cx="8640960"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274320">
              <a:spcBef>
                <a:spcPts val="600"/>
              </a:spcBef>
              <a:buClr>
                <a:srgbClr val="F0AD00"/>
              </a:buClr>
              <a:buSzPct val="76000"/>
              <a:buFont typeface="Wingdings 3"/>
              <a:buChar char=""/>
            </a:pPr>
            <a:endParaRPr lang="en-US" sz="800" b="1" dirty="0" smtClean="0">
              <a:solidFill>
                <a:prstClr val="black"/>
              </a:solidFill>
              <a:latin typeface="Calibri" pitchFamily="34" charset="0"/>
              <a:cs typeface="Calibri" pitchFamily="34" charset="0"/>
            </a:endParaRPr>
          </a:p>
          <a:p>
            <a:pPr marL="400050" lvl="1" indent="0">
              <a:spcBef>
                <a:spcPts val="600"/>
              </a:spcBef>
              <a:buClr>
                <a:srgbClr val="F0AD00"/>
              </a:buClr>
              <a:buSzPct val="76000"/>
              <a:buNone/>
            </a:pPr>
            <a:endParaRPr lang="en-GB" sz="2400" b="1" dirty="0" smtClean="0">
              <a:solidFill>
                <a:prstClr val="black"/>
              </a:solidFill>
              <a:latin typeface="Calibri" pitchFamily="34" charset="0"/>
              <a:cs typeface="Calibri" pitchFamily="34" charset="0"/>
            </a:endParaRPr>
          </a:p>
          <a:p>
            <a:pPr marL="274320" indent="-274320">
              <a:spcBef>
                <a:spcPts val="600"/>
              </a:spcBef>
              <a:buClr>
                <a:srgbClr val="F0AD00"/>
              </a:buClr>
              <a:buSzPct val="76000"/>
              <a:buFont typeface="Wingdings 3"/>
              <a:buChar char=""/>
            </a:pPr>
            <a:endParaRPr lang="en-GB" sz="2800" b="1" dirty="0">
              <a:solidFill>
                <a:prstClr val="black"/>
              </a:solidFill>
              <a:latin typeface="Calibri" pitchFamily="34" charset="0"/>
              <a:cs typeface="Calibri" pitchFamily="34" charset="0"/>
            </a:endParaRPr>
          </a:p>
          <a:p>
            <a:pPr marL="274320" indent="-274320">
              <a:spcBef>
                <a:spcPts val="600"/>
              </a:spcBef>
              <a:buClr>
                <a:srgbClr val="F0AD00"/>
              </a:buClr>
              <a:buSzPct val="76000"/>
              <a:buFont typeface="Wingdings 3"/>
              <a:buChar char=""/>
            </a:pPr>
            <a:endParaRPr lang="en-US" sz="2800" b="1" dirty="0" smtClean="0">
              <a:solidFill>
                <a:prstClr val="black"/>
              </a:solidFill>
              <a:latin typeface="Calibri" pitchFamily="34" charset="0"/>
              <a:cs typeface="Calibri" pitchFamily="34" charset="0"/>
            </a:endParaRPr>
          </a:p>
          <a:p>
            <a:pPr marL="822960" lvl="2">
              <a:spcBef>
                <a:spcPts val="500"/>
              </a:spcBef>
              <a:buClr>
                <a:prstClr val="white">
                  <a:shade val="50000"/>
                </a:prstClr>
              </a:buClr>
              <a:buSzPct val="76000"/>
              <a:buFont typeface="Wingdings 3"/>
              <a:buChar char=""/>
            </a:pPr>
            <a:endParaRPr lang="en-US" sz="1600" dirty="0">
              <a:solidFill>
                <a:prstClr val="black"/>
              </a:solidFill>
              <a:latin typeface="Calibri" pitchFamily="34" charset="0"/>
              <a:cs typeface="Calibri" pitchFamily="34" charset="0"/>
            </a:endParaRPr>
          </a:p>
        </p:txBody>
      </p:sp>
      <p:sp>
        <p:nvSpPr>
          <p:cNvPr id="2" name="Rectangle 1"/>
          <p:cNvSpPr/>
          <p:nvPr/>
        </p:nvSpPr>
        <p:spPr>
          <a:xfrm>
            <a:off x="899592" y="1528054"/>
            <a:ext cx="8568952" cy="1292662"/>
          </a:xfrm>
          <a:prstGeom prst="rect">
            <a:avLst/>
          </a:prstGeom>
        </p:spPr>
        <p:txBody>
          <a:bodyPr wrap="square">
            <a:spAutoFit/>
          </a:bodyPr>
          <a:lstStyle/>
          <a:p>
            <a:pPr marL="274320" indent="-274320">
              <a:spcBef>
                <a:spcPts val="600"/>
              </a:spcBef>
              <a:buClr>
                <a:srgbClr val="F0AD00"/>
              </a:buClr>
              <a:buSzPct val="76000"/>
              <a:buFont typeface="Wingdings 3"/>
              <a:buChar char=""/>
            </a:pPr>
            <a:r>
              <a:rPr lang="en-US" sz="2800" b="1" dirty="0" smtClean="0">
                <a:solidFill>
                  <a:prstClr val="black"/>
                </a:solidFill>
                <a:latin typeface="Calibri" pitchFamily="34" charset="0"/>
                <a:cs typeface="Calibri" pitchFamily="34" charset="0"/>
              </a:rPr>
              <a:t>Tablet tuition trial</a:t>
            </a:r>
            <a:endParaRPr lang="en-US" b="1" dirty="0" smtClean="0">
              <a:solidFill>
                <a:prstClr val="black"/>
              </a:solidFill>
              <a:latin typeface="Calibri" pitchFamily="34" charset="0"/>
              <a:cs typeface="Calibri" pitchFamily="34" charset="0"/>
            </a:endParaRPr>
          </a:p>
          <a:p>
            <a:pPr>
              <a:spcBef>
                <a:spcPts val="600"/>
              </a:spcBef>
              <a:buClr>
                <a:srgbClr val="F0AD00"/>
              </a:buClr>
              <a:buSzPct val="76000"/>
            </a:pPr>
            <a:r>
              <a:rPr lang="en-GB" sz="2000" dirty="0" smtClean="0">
                <a:solidFill>
                  <a:prstClr val="black"/>
                </a:solidFill>
                <a:latin typeface="Calibri" pitchFamily="34" charset="0"/>
              </a:rPr>
              <a:t>	If </a:t>
            </a:r>
            <a:r>
              <a:rPr lang="en-GB" sz="2000" dirty="0" smtClean="0">
                <a:solidFill>
                  <a:prstClr val="black"/>
                </a:solidFill>
                <a:latin typeface="Calibri" pitchFamily="34" charset="0"/>
              </a:rPr>
              <a:t>you are interested in taking part, please complete the form.</a:t>
            </a:r>
          </a:p>
          <a:p>
            <a:pPr>
              <a:spcBef>
                <a:spcPts val="600"/>
              </a:spcBef>
              <a:buClr>
                <a:srgbClr val="F0AD00"/>
              </a:buClr>
              <a:buSzPct val="76000"/>
            </a:pPr>
            <a:r>
              <a:rPr lang="en-GB" sz="2000" dirty="0" smtClean="0">
                <a:solidFill>
                  <a:prstClr val="black"/>
                </a:solidFill>
                <a:latin typeface="Calibri" pitchFamily="34" charset="0"/>
              </a:rPr>
              <a:t>	Thank you</a:t>
            </a:r>
            <a:r>
              <a:rPr lang="en-GB" sz="2000" dirty="0" smtClean="0">
                <a:solidFill>
                  <a:prstClr val="black"/>
                </a:solidFill>
                <a:latin typeface="Calibri" pitchFamily="34" charset="0"/>
              </a:rPr>
              <a:t>!</a:t>
            </a:r>
            <a:endParaRPr lang="en-US" sz="2000" dirty="0"/>
          </a:p>
        </p:txBody>
      </p:sp>
      <p:sp>
        <p:nvSpPr>
          <p:cNvPr id="6" name="TextBox 5"/>
          <p:cNvSpPr txBox="1"/>
          <p:nvPr/>
        </p:nvSpPr>
        <p:spPr>
          <a:xfrm>
            <a:off x="2915816" y="3212976"/>
            <a:ext cx="3762418" cy="1384995"/>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800" dirty="0" smtClean="0"/>
              <a:t>Perhaps the </a:t>
            </a:r>
            <a:r>
              <a:rPr lang="en-GB" sz="2800" dirty="0"/>
              <a:t>best way to predict the future is to invent it</a:t>
            </a:r>
          </a:p>
        </p:txBody>
      </p:sp>
    </p:spTree>
    <p:extLst>
      <p:ext uri="{BB962C8B-B14F-4D97-AF65-F5344CB8AC3E}">
        <p14:creationId xmlns:p14="http://schemas.microsoft.com/office/powerpoint/2010/main" val="5174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385500"/>
            <a:ext cx="8820472" cy="523220"/>
          </a:xfrm>
          <a:prstGeom prst="rect">
            <a:avLst/>
          </a:prstGeom>
          <a:noFill/>
        </p:spPr>
        <p:txBody>
          <a:bodyPr wrap="square" rtlCol="0">
            <a:spAutoFit/>
          </a:bodyPr>
          <a:lstStyle/>
          <a:p>
            <a:r>
              <a:rPr lang="en-US" sz="2800" b="1" dirty="0">
                <a:solidFill>
                  <a:prstClr val="black"/>
                </a:solidFill>
                <a:latin typeface="Calibri" pitchFamily="34" charset="0"/>
                <a:cs typeface="Calibri" pitchFamily="34" charset="0"/>
              </a:rPr>
              <a:t>Summary</a:t>
            </a:r>
            <a:endParaRPr lang="en-GB" sz="2400" dirty="0"/>
          </a:p>
        </p:txBody>
      </p:sp>
      <p:sp>
        <p:nvSpPr>
          <p:cNvPr id="5" name="Slide Number Placeholder 4"/>
          <p:cNvSpPr>
            <a:spLocks noGrp="1"/>
          </p:cNvSpPr>
          <p:nvPr>
            <p:ph type="sldNum" sz="quarter" idx="12"/>
          </p:nvPr>
        </p:nvSpPr>
        <p:spPr>
          <a:xfrm>
            <a:off x="6902896" y="6356350"/>
            <a:ext cx="2133600" cy="365125"/>
          </a:xfrm>
        </p:spPr>
        <p:txBody>
          <a:bodyPr/>
          <a:lstStyle/>
          <a:p>
            <a:fld id="{C8CF4A24-01EF-4ECE-9659-A28BB04A877E}" type="slidenum">
              <a:rPr lang="en-GB" sz="1600" b="1" smtClean="0">
                <a:solidFill>
                  <a:schemeClr val="tx1"/>
                </a:solidFill>
              </a:rPr>
              <a:pPr/>
              <a:t>22</a:t>
            </a:fld>
            <a:endParaRPr lang="en-GB" sz="1600" b="1" dirty="0">
              <a:solidFill>
                <a:schemeClr val="tx1"/>
              </a:solidFill>
            </a:endParaRPr>
          </a:p>
        </p:txBody>
      </p:sp>
      <p:sp>
        <p:nvSpPr>
          <p:cNvPr id="10" name="Content Placeholder 2"/>
          <p:cNvSpPr txBox="1">
            <a:spLocks/>
          </p:cNvSpPr>
          <p:nvPr/>
        </p:nvSpPr>
        <p:spPr>
          <a:xfrm>
            <a:off x="251520" y="1124744"/>
            <a:ext cx="8640960"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274320">
              <a:spcBef>
                <a:spcPts val="600"/>
              </a:spcBef>
              <a:buClr>
                <a:srgbClr val="F0AD00"/>
              </a:buClr>
              <a:buSzPct val="76000"/>
              <a:buFont typeface="Wingdings 3"/>
              <a:buChar char=""/>
            </a:pPr>
            <a:endParaRPr lang="en-US" sz="800" b="1" dirty="0" smtClean="0">
              <a:solidFill>
                <a:prstClr val="black"/>
              </a:solidFill>
              <a:latin typeface="Calibri" pitchFamily="34" charset="0"/>
              <a:cs typeface="Calibri" pitchFamily="34" charset="0"/>
            </a:endParaRPr>
          </a:p>
          <a:p>
            <a:pPr marL="400050" lvl="1" indent="0">
              <a:spcBef>
                <a:spcPts val="600"/>
              </a:spcBef>
              <a:buClr>
                <a:srgbClr val="F0AD00"/>
              </a:buClr>
              <a:buSzPct val="76000"/>
              <a:buNone/>
            </a:pPr>
            <a:endParaRPr lang="en-GB" sz="2400" b="1" dirty="0" smtClean="0">
              <a:solidFill>
                <a:prstClr val="black"/>
              </a:solidFill>
              <a:latin typeface="Calibri" pitchFamily="34" charset="0"/>
              <a:cs typeface="Calibri" pitchFamily="34" charset="0"/>
            </a:endParaRPr>
          </a:p>
          <a:p>
            <a:pPr marL="274320" indent="-274320">
              <a:spcBef>
                <a:spcPts val="600"/>
              </a:spcBef>
              <a:buClr>
                <a:srgbClr val="F0AD00"/>
              </a:buClr>
              <a:buSzPct val="76000"/>
              <a:buFont typeface="Wingdings 3"/>
              <a:buChar char=""/>
            </a:pPr>
            <a:endParaRPr lang="en-GB" sz="2800" b="1" dirty="0">
              <a:solidFill>
                <a:prstClr val="black"/>
              </a:solidFill>
              <a:latin typeface="Calibri" pitchFamily="34" charset="0"/>
              <a:cs typeface="Calibri" pitchFamily="34" charset="0"/>
            </a:endParaRPr>
          </a:p>
          <a:p>
            <a:pPr marL="274320" indent="-274320">
              <a:spcBef>
                <a:spcPts val="600"/>
              </a:spcBef>
              <a:buClr>
                <a:srgbClr val="F0AD00"/>
              </a:buClr>
              <a:buSzPct val="76000"/>
              <a:buFont typeface="Wingdings 3"/>
              <a:buChar char=""/>
            </a:pPr>
            <a:endParaRPr lang="en-US" sz="2800" b="1" dirty="0" smtClean="0">
              <a:solidFill>
                <a:prstClr val="black"/>
              </a:solidFill>
              <a:latin typeface="Calibri" pitchFamily="34" charset="0"/>
              <a:cs typeface="Calibri" pitchFamily="34" charset="0"/>
            </a:endParaRPr>
          </a:p>
          <a:p>
            <a:pPr marL="822960" lvl="2">
              <a:spcBef>
                <a:spcPts val="500"/>
              </a:spcBef>
              <a:buClr>
                <a:prstClr val="white">
                  <a:shade val="50000"/>
                </a:prstClr>
              </a:buClr>
              <a:buSzPct val="76000"/>
              <a:buFont typeface="Wingdings 3"/>
              <a:buChar char=""/>
            </a:pPr>
            <a:endParaRPr lang="en-US" sz="1600" dirty="0">
              <a:solidFill>
                <a:prstClr val="black"/>
              </a:solidFill>
              <a:latin typeface="Calibri" pitchFamily="34" charset="0"/>
              <a:cs typeface="Calibri" pitchFamily="34" charset="0"/>
            </a:endParaRPr>
          </a:p>
        </p:txBody>
      </p:sp>
      <p:sp>
        <p:nvSpPr>
          <p:cNvPr id="2" name="Rectangle 1"/>
          <p:cNvSpPr/>
          <p:nvPr/>
        </p:nvSpPr>
        <p:spPr>
          <a:xfrm>
            <a:off x="251520" y="1195873"/>
            <a:ext cx="8568952" cy="5401479"/>
          </a:xfrm>
          <a:prstGeom prst="rect">
            <a:avLst/>
          </a:prstGeom>
        </p:spPr>
        <p:txBody>
          <a:bodyPr wrap="square">
            <a:spAutoFit/>
          </a:bodyPr>
          <a:lstStyle/>
          <a:p>
            <a:pPr marL="274320" indent="-274320">
              <a:spcBef>
                <a:spcPts val="600"/>
              </a:spcBef>
              <a:buClr>
                <a:srgbClr val="F0AD00"/>
              </a:buClr>
              <a:buSzPct val="76000"/>
              <a:buFont typeface="Wingdings 3"/>
              <a:buChar char=""/>
            </a:pPr>
            <a:r>
              <a:rPr lang="en-US" sz="2200" b="1" dirty="0">
                <a:solidFill>
                  <a:prstClr val="black"/>
                </a:solidFill>
                <a:latin typeface="Calibri" pitchFamily="34" charset="0"/>
                <a:cs typeface="Calibri" pitchFamily="34" charset="0"/>
              </a:rPr>
              <a:t>Background to today’s presentation </a:t>
            </a:r>
            <a:endParaRPr lang="en-US" sz="2200" b="1" dirty="0" smtClean="0">
              <a:solidFill>
                <a:prstClr val="black"/>
              </a:solidFill>
              <a:latin typeface="Calibri" pitchFamily="34" charset="0"/>
              <a:cs typeface="Calibri" pitchFamily="34" charset="0"/>
            </a:endParaRPr>
          </a:p>
          <a:p>
            <a:pPr>
              <a:spcBef>
                <a:spcPts val="600"/>
              </a:spcBef>
              <a:buClr>
                <a:srgbClr val="F0AD00"/>
              </a:buClr>
              <a:buSzPct val="76000"/>
            </a:pPr>
            <a:r>
              <a:rPr lang="en-US" sz="2000" dirty="0" smtClean="0">
                <a:solidFill>
                  <a:prstClr val="black"/>
                </a:solidFill>
                <a:latin typeface="Calibri" pitchFamily="34" charset="0"/>
                <a:cs typeface="Calibri" pitchFamily="34" charset="0"/>
              </a:rPr>
              <a:t>Computers (Tablets or laptops) do not come with instruction manuals and it is not seen as important to know how to use them, so many people give up or just play games on them. A course of 6 lessons with a trained ‘Computer Driving Instructor’ would develop skills and confidence.</a:t>
            </a:r>
            <a:endParaRPr lang="en-US" sz="2000" dirty="0">
              <a:solidFill>
                <a:prstClr val="black"/>
              </a:solidFill>
              <a:latin typeface="Calibri" pitchFamily="34" charset="0"/>
              <a:cs typeface="Calibri" pitchFamily="34" charset="0"/>
            </a:endParaRPr>
          </a:p>
          <a:p>
            <a:pPr>
              <a:spcBef>
                <a:spcPts val="600"/>
              </a:spcBef>
              <a:buClr>
                <a:srgbClr val="F0AD00"/>
              </a:buClr>
              <a:buSzPct val="76000"/>
            </a:pPr>
            <a:endParaRPr lang="en-US" sz="600" dirty="0">
              <a:solidFill>
                <a:prstClr val="black"/>
              </a:solidFill>
              <a:latin typeface="Calibri" pitchFamily="34" charset="0"/>
              <a:cs typeface="Calibri" pitchFamily="34" charset="0"/>
            </a:endParaRPr>
          </a:p>
          <a:p>
            <a:pPr marL="274320" indent="-274320">
              <a:spcBef>
                <a:spcPts val="600"/>
              </a:spcBef>
              <a:buClr>
                <a:srgbClr val="F0AD00"/>
              </a:buClr>
              <a:buSzPct val="76000"/>
              <a:buFont typeface="Wingdings 3"/>
              <a:buChar char=""/>
            </a:pPr>
            <a:r>
              <a:rPr lang="en-US" sz="2200" b="1" dirty="0">
                <a:solidFill>
                  <a:prstClr val="black"/>
                </a:solidFill>
                <a:latin typeface="Calibri" pitchFamily="34" charset="0"/>
                <a:cs typeface="Calibri" pitchFamily="34" charset="0"/>
              </a:rPr>
              <a:t>What is ‘</a:t>
            </a:r>
            <a:r>
              <a:rPr lang="en-US" sz="2200" b="1" dirty="0" err="1">
                <a:solidFill>
                  <a:prstClr val="black"/>
                </a:solidFill>
                <a:latin typeface="Calibri" pitchFamily="34" charset="0"/>
                <a:cs typeface="Calibri" pitchFamily="34" charset="0"/>
              </a:rPr>
              <a:t>WiFi</a:t>
            </a:r>
            <a:r>
              <a:rPr lang="en-US" sz="2200" b="1" dirty="0">
                <a:solidFill>
                  <a:prstClr val="black"/>
                </a:solidFill>
                <a:latin typeface="Calibri" pitchFamily="34" charset="0"/>
                <a:cs typeface="Calibri" pitchFamily="34" charset="0"/>
              </a:rPr>
              <a:t>’ and how can I use it? by Carolyn </a:t>
            </a:r>
            <a:r>
              <a:rPr lang="en-US" sz="2200" b="1" dirty="0" smtClean="0">
                <a:solidFill>
                  <a:prstClr val="black"/>
                </a:solidFill>
                <a:latin typeface="Calibri" pitchFamily="34" charset="0"/>
                <a:cs typeface="Calibri" pitchFamily="34" charset="0"/>
              </a:rPr>
              <a:t>Watkins</a:t>
            </a:r>
          </a:p>
          <a:p>
            <a:pPr>
              <a:spcBef>
                <a:spcPts val="600"/>
              </a:spcBef>
              <a:buClr>
                <a:srgbClr val="F0AD00"/>
              </a:buClr>
              <a:buSzPct val="76000"/>
            </a:pPr>
            <a:r>
              <a:rPr lang="en-GB" sz="2000" dirty="0" smtClean="0"/>
              <a:t>It is a </a:t>
            </a:r>
            <a:r>
              <a:rPr lang="en-GB" sz="2000" dirty="0"/>
              <a:t>networking technology that uses radio frequency instead of physical wire to allow you to connect to the Internet when you’re in a wireless hotspot </a:t>
            </a:r>
            <a:r>
              <a:rPr lang="en-GB" sz="2000" dirty="0" smtClean="0"/>
              <a:t>location. Go to ‘Settings’ and enter the password (only once!).</a:t>
            </a:r>
            <a:endParaRPr lang="en-US" sz="1050" b="1" dirty="0">
              <a:solidFill>
                <a:prstClr val="black"/>
              </a:solidFill>
              <a:latin typeface="Calibri" pitchFamily="34" charset="0"/>
              <a:cs typeface="Calibri" pitchFamily="34" charset="0"/>
            </a:endParaRPr>
          </a:p>
          <a:p>
            <a:pPr marL="274320" indent="-274320">
              <a:spcBef>
                <a:spcPts val="600"/>
              </a:spcBef>
              <a:buClr>
                <a:srgbClr val="F0AD00"/>
              </a:buClr>
              <a:buSzPct val="76000"/>
              <a:buFont typeface="Wingdings 3"/>
              <a:buChar char=""/>
            </a:pPr>
            <a:r>
              <a:rPr lang="en-US" sz="2200" b="1" dirty="0">
                <a:solidFill>
                  <a:prstClr val="black"/>
                </a:solidFill>
                <a:latin typeface="Calibri" pitchFamily="34" charset="0"/>
                <a:cs typeface="Calibri" pitchFamily="34" charset="0"/>
              </a:rPr>
              <a:t>Introduction to the iPad, Tesco Hudl and Kindle </a:t>
            </a:r>
            <a:r>
              <a:rPr lang="en-US" sz="2200" b="1" dirty="0" smtClean="0">
                <a:solidFill>
                  <a:prstClr val="black"/>
                </a:solidFill>
                <a:latin typeface="Calibri" pitchFamily="34" charset="0"/>
                <a:cs typeface="Calibri" pitchFamily="34" charset="0"/>
              </a:rPr>
              <a:t>fire</a:t>
            </a:r>
          </a:p>
          <a:p>
            <a:pPr>
              <a:spcBef>
                <a:spcPts val="600"/>
              </a:spcBef>
              <a:buClr>
                <a:srgbClr val="F0AD00"/>
              </a:buClr>
              <a:buSzPct val="76000"/>
            </a:pPr>
            <a:r>
              <a:rPr lang="en-US" sz="2000" dirty="0" smtClean="0"/>
              <a:t>Hands on practice with using the touch screen.</a:t>
            </a:r>
          </a:p>
          <a:p>
            <a:pPr marL="274320" lvl="0" indent="-274320">
              <a:spcBef>
                <a:spcPts val="600"/>
              </a:spcBef>
              <a:buClr>
                <a:srgbClr val="F0AD00"/>
              </a:buClr>
              <a:buSzPct val="76000"/>
              <a:buFont typeface="Wingdings 3"/>
              <a:buChar char=""/>
            </a:pPr>
            <a:r>
              <a:rPr lang="en-US" sz="2200" b="1" dirty="0">
                <a:solidFill>
                  <a:prstClr val="black"/>
                </a:solidFill>
                <a:latin typeface="Calibri" pitchFamily="34" charset="0"/>
                <a:cs typeface="Calibri" pitchFamily="34" charset="0"/>
              </a:rPr>
              <a:t>Introduction to the tablet lesson trial by Cherith Hateley</a:t>
            </a:r>
          </a:p>
          <a:p>
            <a:pPr>
              <a:spcBef>
                <a:spcPts val="600"/>
              </a:spcBef>
              <a:buClr>
                <a:srgbClr val="F0AD00"/>
              </a:buClr>
              <a:buSzPct val="76000"/>
            </a:pPr>
            <a:endParaRPr lang="en-US" sz="2000" dirty="0" smtClean="0"/>
          </a:p>
          <a:p>
            <a:pPr>
              <a:spcBef>
                <a:spcPts val="600"/>
              </a:spcBef>
              <a:buClr>
                <a:srgbClr val="F0AD00"/>
              </a:buClr>
              <a:buSzPct val="76000"/>
            </a:pPr>
            <a:endParaRPr lang="en-US" sz="2000" dirty="0"/>
          </a:p>
        </p:txBody>
      </p:sp>
    </p:spTree>
    <p:extLst>
      <p:ext uri="{BB962C8B-B14F-4D97-AF65-F5344CB8AC3E}">
        <p14:creationId xmlns:p14="http://schemas.microsoft.com/office/powerpoint/2010/main" val="16037625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385500"/>
            <a:ext cx="8712968" cy="523220"/>
          </a:xfrm>
          <a:prstGeom prst="rect">
            <a:avLst/>
          </a:prstGeom>
          <a:noFill/>
        </p:spPr>
        <p:txBody>
          <a:bodyPr wrap="square" rtlCol="0">
            <a:spAutoFit/>
          </a:bodyPr>
          <a:lstStyle/>
          <a:p>
            <a:pPr>
              <a:spcBef>
                <a:spcPts val="600"/>
              </a:spcBef>
              <a:buClr>
                <a:srgbClr val="F0AD00"/>
              </a:buClr>
              <a:buSzPct val="76000"/>
            </a:pPr>
            <a:r>
              <a:rPr lang="en-GB" sz="2800" b="1" dirty="0" smtClean="0">
                <a:solidFill>
                  <a:prstClr val="black"/>
                </a:solidFill>
                <a:latin typeface="Calibri" pitchFamily="34" charset="0"/>
                <a:cs typeface="Calibri" pitchFamily="34" charset="0"/>
              </a:rPr>
              <a:t>Latest news from the Computer Sharing Centre</a:t>
            </a:r>
            <a:endParaRPr lang="en-GB" sz="2800" b="1" dirty="0">
              <a:solidFill>
                <a:prstClr val="black"/>
              </a:solidFill>
              <a:latin typeface="Calibri" pitchFamily="34" charset="0"/>
              <a:cs typeface="Calibri" pitchFamily="34" charset="0"/>
            </a:endParaRPr>
          </a:p>
        </p:txBody>
      </p:sp>
      <p:sp>
        <p:nvSpPr>
          <p:cNvPr id="5" name="Slide Number Placeholder 4"/>
          <p:cNvSpPr>
            <a:spLocks noGrp="1"/>
          </p:cNvSpPr>
          <p:nvPr>
            <p:ph type="sldNum" sz="quarter" idx="12"/>
          </p:nvPr>
        </p:nvSpPr>
        <p:spPr>
          <a:xfrm>
            <a:off x="6902896" y="6356350"/>
            <a:ext cx="2133600" cy="365125"/>
          </a:xfrm>
        </p:spPr>
        <p:txBody>
          <a:bodyPr/>
          <a:lstStyle/>
          <a:p>
            <a:fld id="{C8CF4A24-01EF-4ECE-9659-A28BB04A877E}" type="slidenum">
              <a:rPr lang="en-GB" sz="1600" b="1" smtClean="0">
                <a:solidFill>
                  <a:schemeClr val="tx1"/>
                </a:solidFill>
              </a:rPr>
              <a:pPr/>
              <a:t>3</a:t>
            </a:fld>
            <a:endParaRPr lang="en-GB" sz="1600" b="1" dirty="0">
              <a:solidFill>
                <a:schemeClr val="tx1"/>
              </a:solidFill>
            </a:endParaRPr>
          </a:p>
        </p:txBody>
      </p:sp>
      <p:sp>
        <p:nvSpPr>
          <p:cNvPr id="10" name="Content Placeholder 2"/>
          <p:cNvSpPr txBox="1">
            <a:spLocks/>
          </p:cNvSpPr>
          <p:nvPr/>
        </p:nvSpPr>
        <p:spPr>
          <a:xfrm>
            <a:off x="323528" y="1124744"/>
            <a:ext cx="8640960"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Clr>
                <a:srgbClr val="F0AD00"/>
              </a:buClr>
              <a:buSzPct val="76000"/>
              <a:buNone/>
            </a:pPr>
            <a:r>
              <a:rPr lang="en-GB" sz="2400" b="1" dirty="0">
                <a:solidFill>
                  <a:prstClr val="black"/>
                </a:solidFill>
                <a:latin typeface="Calibri" pitchFamily="34" charset="0"/>
                <a:cs typeface="Calibri" pitchFamily="34" charset="0"/>
              </a:rPr>
              <a:t>Computer Sharing </a:t>
            </a:r>
            <a:r>
              <a:rPr lang="en-GB" sz="2400" b="1" dirty="0" smtClean="0">
                <a:solidFill>
                  <a:prstClr val="black"/>
                </a:solidFill>
                <a:latin typeface="Calibri" pitchFamily="34" charset="0"/>
                <a:cs typeface="Calibri" pitchFamily="34" charset="0"/>
              </a:rPr>
              <a:t>Centre News!</a:t>
            </a:r>
          </a:p>
          <a:p>
            <a:pPr marL="274320" indent="-274320">
              <a:spcBef>
                <a:spcPts val="600"/>
              </a:spcBef>
              <a:buClr>
                <a:srgbClr val="F0AD00"/>
              </a:buClr>
              <a:buSzPct val="76000"/>
              <a:buFont typeface="Wingdings 3"/>
              <a:buChar char=""/>
            </a:pPr>
            <a:r>
              <a:rPr lang="en-GB" sz="2800" dirty="0" smtClean="0">
                <a:solidFill>
                  <a:prstClr val="black"/>
                </a:solidFill>
                <a:latin typeface="Calibri" pitchFamily="34" charset="0"/>
                <a:cs typeface="Calibri" pitchFamily="34" charset="0"/>
              </a:rPr>
              <a:t>Christmas presentation</a:t>
            </a:r>
            <a:endParaRPr lang="en-GB" dirty="0">
              <a:solidFill>
                <a:prstClr val="black"/>
              </a:solidFill>
              <a:latin typeface="Calibri" pitchFamily="34" charset="0"/>
              <a:cs typeface="Calibri" pitchFamily="34" charset="0"/>
            </a:endParaRPr>
          </a:p>
          <a:p>
            <a:pPr marL="800100" lvl="2" indent="0">
              <a:spcBef>
                <a:spcPts val="600"/>
              </a:spcBef>
              <a:buClr>
                <a:srgbClr val="F0AD00"/>
              </a:buClr>
              <a:buSzPct val="76000"/>
              <a:buNone/>
            </a:pPr>
            <a:r>
              <a:rPr lang="en-GB" sz="2000" b="1" dirty="0" smtClean="0">
                <a:solidFill>
                  <a:prstClr val="black"/>
                </a:solidFill>
                <a:latin typeface="Calibri" pitchFamily="34" charset="0"/>
                <a:cs typeface="Calibri" pitchFamily="34" charset="0"/>
              </a:rPr>
              <a:t>4 December “YouTube” </a:t>
            </a:r>
            <a:endParaRPr lang="en-GB" sz="2000" b="1" dirty="0">
              <a:solidFill>
                <a:prstClr val="black"/>
              </a:solidFill>
              <a:latin typeface="Calibri" pitchFamily="34" charset="0"/>
              <a:cs typeface="Calibri" pitchFamily="34" charset="0"/>
            </a:endParaRPr>
          </a:p>
          <a:p>
            <a:pPr marL="800100" lvl="2" indent="0">
              <a:spcBef>
                <a:spcPts val="600"/>
              </a:spcBef>
              <a:buClr>
                <a:srgbClr val="F0AD00"/>
              </a:buClr>
              <a:buSzPct val="76000"/>
              <a:buNone/>
            </a:pPr>
            <a:r>
              <a:rPr lang="en-GB" sz="2000" b="1" dirty="0">
                <a:solidFill>
                  <a:prstClr val="black"/>
                </a:solidFill>
                <a:latin typeface="Calibri" pitchFamily="34" charset="0"/>
                <a:cs typeface="Calibri" pitchFamily="34" charset="0"/>
              </a:rPr>
              <a:t>Attended by 29 of us </a:t>
            </a:r>
            <a:endParaRPr lang="en-GB" sz="2000" b="1" dirty="0" smtClean="0">
              <a:solidFill>
                <a:prstClr val="black"/>
              </a:solidFill>
              <a:latin typeface="Calibri" pitchFamily="34" charset="0"/>
              <a:cs typeface="Calibri" pitchFamily="34" charset="0"/>
            </a:endParaRPr>
          </a:p>
          <a:p>
            <a:pPr marL="800100" lvl="2" indent="0">
              <a:spcBef>
                <a:spcPts val="600"/>
              </a:spcBef>
              <a:buClr>
                <a:srgbClr val="F0AD00"/>
              </a:buClr>
              <a:buSzPct val="76000"/>
              <a:buNone/>
            </a:pPr>
            <a:r>
              <a:rPr lang="en-GB" sz="2000" b="1" dirty="0" smtClean="0">
                <a:solidFill>
                  <a:prstClr val="black"/>
                </a:solidFill>
                <a:latin typeface="Calibri" pitchFamily="34" charset="0"/>
                <a:cs typeface="Calibri" pitchFamily="34" charset="0"/>
              </a:rPr>
              <a:t>We watched the two </a:t>
            </a:r>
            <a:r>
              <a:rPr lang="en-GB" sz="2000" b="1" dirty="0" err="1" smtClean="0">
                <a:solidFill>
                  <a:prstClr val="black"/>
                </a:solidFill>
                <a:latin typeface="Calibri" pitchFamily="34" charset="0"/>
                <a:cs typeface="Calibri" pitchFamily="34" charset="0"/>
              </a:rPr>
              <a:t>Ronnies</a:t>
            </a:r>
            <a:r>
              <a:rPr lang="en-GB" sz="2000" b="1" dirty="0" smtClean="0">
                <a:solidFill>
                  <a:prstClr val="black"/>
                </a:solidFill>
                <a:latin typeface="Calibri" pitchFamily="34" charset="0"/>
                <a:cs typeface="Calibri" pitchFamily="34" charset="0"/>
              </a:rPr>
              <a:t> &amp; Leonard </a:t>
            </a:r>
            <a:r>
              <a:rPr lang="en-GB" sz="2000" b="1" dirty="0" err="1" smtClean="0">
                <a:solidFill>
                  <a:prstClr val="black"/>
                </a:solidFill>
                <a:latin typeface="Calibri" pitchFamily="34" charset="0"/>
                <a:cs typeface="Calibri" pitchFamily="34" charset="0"/>
              </a:rPr>
              <a:t>Rossiter</a:t>
            </a:r>
            <a:r>
              <a:rPr lang="en-GB" sz="2000" b="1" dirty="0" smtClean="0">
                <a:solidFill>
                  <a:prstClr val="black"/>
                </a:solidFill>
                <a:latin typeface="Calibri" pitchFamily="34" charset="0"/>
                <a:cs typeface="Calibri" pitchFamily="34" charset="0"/>
              </a:rPr>
              <a:t> </a:t>
            </a:r>
          </a:p>
          <a:p>
            <a:pPr marL="800100" lvl="2" indent="0">
              <a:spcBef>
                <a:spcPts val="600"/>
              </a:spcBef>
              <a:buClr>
                <a:srgbClr val="F0AD00"/>
              </a:buClr>
              <a:buSzPct val="76000"/>
              <a:buNone/>
            </a:pPr>
            <a:r>
              <a:rPr lang="en-GB" sz="2000" b="1" dirty="0" smtClean="0">
                <a:solidFill>
                  <a:prstClr val="black"/>
                </a:solidFill>
                <a:latin typeface="Calibri" pitchFamily="34" charset="0"/>
                <a:cs typeface="Calibri" pitchFamily="34" charset="0"/>
              </a:rPr>
              <a:t>dressed as girls singing to WW2 soldiers</a:t>
            </a:r>
          </a:p>
          <a:p>
            <a:pPr marL="800100" lvl="2" indent="0">
              <a:spcBef>
                <a:spcPts val="600"/>
              </a:spcBef>
              <a:buClr>
                <a:srgbClr val="F0AD00"/>
              </a:buClr>
              <a:buSzPct val="76000"/>
              <a:buNone/>
            </a:pPr>
            <a:r>
              <a:rPr lang="en-GB" sz="2000" b="1" dirty="0" smtClean="0">
                <a:solidFill>
                  <a:prstClr val="black"/>
                </a:solidFill>
                <a:latin typeface="Calibri" pitchFamily="34" charset="0"/>
                <a:cs typeface="Calibri" pitchFamily="34" charset="0"/>
              </a:rPr>
              <a:t>and learnt about YouTube!</a:t>
            </a:r>
          </a:p>
          <a:p>
            <a:pPr marL="400050" lvl="1" indent="0">
              <a:spcBef>
                <a:spcPts val="600"/>
              </a:spcBef>
              <a:buClr>
                <a:srgbClr val="F0AD00"/>
              </a:buClr>
              <a:buSzPct val="76000"/>
              <a:buNone/>
            </a:pPr>
            <a:r>
              <a:rPr lang="en-GB" sz="2400" dirty="0" smtClean="0">
                <a:solidFill>
                  <a:prstClr val="black"/>
                </a:solidFill>
                <a:latin typeface="Calibri" pitchFamily="34" charset="0"/>
                <a:cs typeface="Calibri" pitchFamily="34" charset="0"/>
              </a:rPr>
              <a:t>In 2014 presentations will be in Morden Hall</a:t>
            </a:r>
            <a:endParaRPr lang="en-GB" sz="800" b="1" dirty="0" smtClean="0">
              <a:solidFill>
                <a:prstClr val="black"/>
              </a:solidFill>
              <a:latin typeface="Calibri" pitchFamily="34" charset="0"/>
              <a:cs typeface="Calibri" pitchFamily="34" charset="0"/>
            </a:endParaRPr>
          </a:p>
          <a:p>
            <a:pPr marL="274320" indent="-274320">
              <a:spcBef>
                <a:spcPts val="600"/>
              </a:spcBef>
              <a:buClr>
                <a:srgbClr val="F0AD00"/>
              </a:buClr>
              <a:buSzPct val="76000"/>
              <a:buFont typeface="Wingdings 3"/>
              <a:buChar char=""/>
            </a:pPr>
            <a:r>
              <a:rPr lang="en-GB" sz="2400" dirty="0" smtClean="0">
                <a:solidFill>
                  <a:prstClr val="black"/>
                </a:solidFill>
                <a:latin typeface="Calibri" pitchFamily="34" charset="0"/>
                <a:cs typeface="Calibri" pitchFamily="34" charset="0"/>
              </a:rPr>
              <a:t>Environment</a:t>
            </a:r>
            <a:r>
              <a:rPr lang="en-GB" sz="2400" dirty="0">
                <a:solidFill>
                  <a:prstClr val="black"/>
                </a:solidFill>
                <a:latin typeface="Calibri" pitchFamily="34" charset="0"/>
                <a:cs typeface="Calibri" pitchFamily="34" charset="0"/>
              </a:rPr>
              <a:t>: Cleanliness, computer reliability, broadband </a:t>
            </a:r>
            <a:r>
              <a:rPr lang="en-GB" sz="2400" dirty="0" smtClean="0">
                <a:solidFill>
                  <a:prstClr val="black"/>
                </a:solidFill>
                <a:latin typeface="Calibri" pitchFamily="34" charset="0"/>
                <a:cs typeface="Calibri" pitchFamily="34" charset="0"/>
              </a:rPr>
              <a:t>connection (speed and reliability) </a:t>
            </a:r>
          </a:p>
          <a:p>
            <a:pPr marL="800100" lvl="2" indent="0">
              <a:spcBef>
                <a:spcPts val="600"/>
              </a:spcBef>
              <a:buClr>
                <a:srgbClr val="F0AD00"/>
              </a:buClr>
              <a:buSzPct val="76000"/>
              <a:buNone/>
            </a:pPr>
            <a:r>
              <a:rPr lang="en-GB" sz="2000" b="1" dirty="0" smtClean="0">
                <a:solidFill>
                  <a:prstClr val="black"/>
                </a:solidFill>
                <a:latin typeface="Calibri" pitchFamily="34" charset="0"/>
                <a:cs typeface="Calibri" pitchFamily="34" charset="0"/>
              </a:rPr>
              <a:t>All clean and working well,  broadband fast, new wireless printer to be installed in March (great for tablets)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1210356"/>
            <a:ext cx="2088232" cy="2935089"/>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032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
                                            <p:txEl>
                                              <p:pRg st="4" end="4"/>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3248" y="385500"/>
            <a:ext cx="8712968" cy="523220"/>
          </a:xfrm>
          <a:prstGeom prst="rect">
            <a:avLst/>
          </a:prstGeom>
          <a:noFill/>
        </p:spPr>
        <p:txBody>
          <a:bodyPr wrap="square" rtlCol="0">
            <a:spAutoFit/>
          </a:bodyPr>
          <a:lstStyle/>
          <a:p>
            <a:pPr>
              <a:spcBef>
                <a:spcPts val="600"/>
              </a:spcBef>
              <a:buClr>
                <a:srgbClr val="F0AD00"/>
              </a:buClr>
              <a:buSzPct val="76000"/>
            </a:pPr>
            <a:r>
              <a:rPr lang="en-GB" sz="2800" b="1" dirty="0" smtClean="0">
                <a:solidFill>
                  <a:prstClr val="black"/>
                </a:solidFill>
                <a:latin typeface="Calibri" pitchFamily="34" charset="0"/>
                <a:cs typeface="Calibri" pitchFamily="34" charset="0"/>
              </a:rPr>
              <a:t>2013 Annual Report on the Computer Sharing Centre </a:t>
            </a:r>
            <a:endParaRPr lang="en-GB" sz="2800" b="1" dirty="0">
              <a:solidFill>
                <a:prstClr val="black"/>
              </a:solidFill>
              <a:latin typeface="Calibri" pitchFamily="34" charset="0"/>
              <a:cs typeface="Calibri" pitchFamily="34" charset="0"/>
            </a:endParaRPr>
          </a:p>
        </p:txBody>
      </p:sp>
      <p:sp>
        <p:nvSpPr>
          <p:cNvPr id="5" name="Slide Number Placeholder 4"/>
          <p:cNvSpPr>
            <a:spLocks noGrp="1"/>
          </p:cNvSpPr>
          <p:nvPr>
            <p:ph type="sldNum" sz="quarter" idx="12"/>
          </p:nvPr>
        </p:nvSpPr>
        <p:spPr>
          <a:xfrm>
            <a:off x="6902896" y="6356350"/>
            <a:ext cx="2133600" cy="365125"/>
          </a:xfrm>
        </p:spPr>
        <p:txBody>
          <a:bodyPr/>
          <a:lstStyle/>
          <a:p>
            <a:fld id="{C8CF4A24-01EF-4ECE-9659-A28BB04A877E}" type="slidenum">
              <a:rPr lang="en-GB" sz="1600" b="1" smtClean="0">
                <a:solidFill>
                  <a:schemeClr val="tx1"/>
                </a:solidFill>
              </a:rPr>
              <a:pPr/>
              <a:t>4</a:t>
            </a:fld>
            <a:endParaRPr lang="en-GB" sz="1600" b="1" dirty="0">
              <a:solidFill>
                <a:schemeClr val="tx1"/>
              </a:solidFill>
            </a:endParaRPr>
          </a:p>
        </p:txBody>
      </p:sp>
      <p:sp>
        <p:nvSpPr>
          <p:cNvPr id="10" name="Content Placeholder 2"/>
          <p:cNvSpPr txBox="1">
            <a:spLocks/>
          </p:cNvSpPr>
          <p:nvPr/>
        </p:nvSpPr>
        <p:spPr>
          <a:xfrm>
            <a:off x="323528" y="1052737"/>
            <a:ext cx="8640960"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274320">
              <a:spcBef>
                <a:spcPts val="600"/>
              </a:spcBef>
              <a:buClr>
                <a:srgbClr val="F0AD00"/>
              </a:buClr>
              <a:buSzPct val="76000"/>
              <a:buFont typeface="Wingdings 3"/>
              <a:buChar char=""/>
            </a:pPr>
            <a:r>
              <a:rPr lang="en-GB" sz="2400" dirty="0" smtClean="0">
                <a:solidFill>
                  <a:prstClr val="black"/>
                </a:solidFill>
                <a:latin typeface="Calibri" pitchFamily="34" charset="0"/>
                <a:cs typeface="Calibri" pitchFamily="34" charset="0"/>
              </a:rPr>
              <a:t>Lesson </a:t>
            </a:r>
            <a:r>
              <a:rPr lang="en-GB" sz="2400" dirty="0">
                <a:solidFill>
                  <a:prstClr val="black"/>
                </a:solidFill>
                <a:latin typeface="Calibri" pitchFamily="34" charset="0"/>
                <a:cs typeface="Calibri" pitchFamily="34" charset="0"/>
              </a:rPr>
              <a:t>attendance and subjects </a:t>
            </a:r>
            <a:r>
              <a:rPr lang="en-GB" sz="2400" dirty="0" smtClean="0">
                <a:solidFill>
                  <a:prstClr val="black"/>
                </a:solidFill>
                <a:latin typeface="Calibri" pitchFamily="34" charset="0"/>
                <a:cs typeface="Calibri" pitchFamily="34" charset="0"/>
              </a:rPr>
              <a:t>covered</a:t>
            </a:r>
          </a:p>
          <a:p>
            <a:pPr marL="800100" lvl="2" indent="0">
              <a:spcBef>
                <a:spcPts val="600"/>
              </a:spcBef>
              <a:buClr>
                <a:srgbClr val="F0AD00"/>
              </a:buClr>
              <a:buSzPct val="76000"/>
              <a:buNone/>
            </a:pPr>
            <a:r>
              <a:rPr lang="en-GB" sz="1800" dirty="0" smtClean="0">
                <a:solidFill>
                  <a:prstClr val="black"/>
                </a:solidFill>
                <a:latin typeface="Calibri" pitchFamily="34" charset="0"/>
                <a:cs typeface="Calibri" pitchFamily="34" charset="0"/>
              </a:rPr>
              <a:t>426 lessons available, 413 attended (97%). </a:t>
            </a:r>
          </a:p>
          <a:p>
            <a:pPr marL="800100" lvl="2" indent="0">
              <a:spcBef>
                <a:spcPts val="600"/>
              </a:spcBef>
              <a:buClr>
                <a:srgbClr val="F0AD00"/>
              </a:buClr>
              <a:buSzPct val="76000"/>
              <a:buNone/>
            </a:pPr>
            <a:r>
              <a:rPr lang="en-GB" sz="1800" dirty="0" smtClean="0">
                <a:solidFill>
                  <a:prstClr val="black"/>
                </a:solidFill>
                <a:latin typeface="Calibri" pitchFamily="34" charset="0"/>
                <a:cs typeface="Calibri" pitchFamily="34" charset="0"/>
              </a:rPr>
              <a:t>Lots of work on Memory Sticks, Microsoft Word, How to Copy and Paste, Digital camera/Photography</a:t>
            </a:r>
          </a:p>
          <a:p>
            <a:pPr marL="274320" lvl="0" indent="-274320">
              <a:spcBef>
                <a:spcPts val="600"/>
              </a:spcBef>
              <a:buClr>
                <a:srgbClr val="F0AD00"/>
              </a:buClr>
              <a:buSzPct val="76000"/>
              <a:buFont typeface="Wingdings 3"/>
              <a:buChar char=""/>
            </a:pPr>
            <a:r>
              <a:rPr lang="en-GB" sz="2400" dirty="0" smtClean="0">
                <a:solidFill>
                  <a:prstClr val="black"/>
                </a:solidFill>
                <a:latin typeface="Calibri" pitchFamily="34" charset="0"/>
                <a:cs typeface="Calibri" pitchFamily="34" charset="0"/>
              </a:rPr>
              <a:t>New members in 2013: 15</a:t>
            </a:r>
          </a:p>
          <a:p>
            <a:pPr marL="274320" lvl="0" indent="-274320">
              <a:spcBef>
                <a:spcPts val="600"/>
              </a:spcBef>
              <a:buClr>
                <a:srgbClr val="F0AD00"/>
              </a:buClr>
              <a:buSzPct val="76000"/>
              <a:buFont typeface="Wingdings 3"/>
              <a:buChar char=""/>
            </a:pPr>
            <a:r>
              <a:rPr lang="en-GB" sz="2400" dirty="0" smtClean="0">
                <a:solidFill>
                  <a:prstClr val="black"/>
                </a:solidFill>
                <a:latin typeface="Calibri" pitchFamily="34" charset="0"/>
                <a:cs typeface="Calibri" pitchFamily="34" charset="0"/>
              </a:rPr>
              <a:t>Waiting list gives new residents priority so waiting time is over a year for a new term of lessons </a:t>
            </a:r>
          </a:p>
          <a:p>
            <a:pPr marL="274320" lvl="0" indent="-274320">
              <a:spcBef>
                <a:spcPts val="600"/>
              </a:spcBef>
              <a:buClr>
                <a:srgbClr val="F0AD00"/>
              </a:buClr>
              <a:buSzPct val="76000"/>
              <a:buFont typeface="Wingdings 3"/>
              <a:buChar char=""/>
            </a:pPr>
            <a:r>
              <a:rPr lang="en-GB" sz="2400" dirty="0" smtClean="0">
                <a:solidFill>
                  <a:prstClr val="black"/>
                </a:solidFill>
                <a:latin typeface="Calibri" pitchFamily="34" charset="0"/>
                <a:cs typeface="Calibri" pitchFamily="34" charset="0"/>
              </a:rPr>
              <a:t>Monday morning surgery very popular and helpful with 41 attended out of possible 43 available in 2013 </a:t>
            </a:r>
          </a:p>
          <a:p>
            <a:pPr marL="274320" lvl="0" indent="-274320">
              <a:spcBef>
                <a:spcPts val="600"/>
              </a:spcBef>
              <a:buClr>
                <a:srgbClr val="F0AD00"/>
              </a:buClr>
              <a:buSzPct val="76000"/>
              <a:buFont typeface="Wingdings 3"/>
              <a:buChar char=""/>
            </a:pPr>
            <a:endParaRPr lang="en-GB" sz="1800" b="1" dirty="0">
              <a:solidFill>
                <a:prstClr val="black"/>
              </a:solidFill>
              <a:latin typeface="Calibri" pitchFamily="34" charset="0"/>
              <a:cs typeface="Calibri" pitchFamily="34" charset="0"/>
            </a:endParaRPr>
          </a:p>
          <a:p>
            <a:pPr marL="0" indent="0">
              <a:spcBef>
                <a:spcPts val="600"/>
              </a:spcBef>
              <a:buClr>
                <a:srgbClr val="F0AD00"/>
              </a:buClr>
              <a:buSzPct val="76000"/>
              <a:buNone/>
            </a:pPr>
            <a:endParaRPr lang="en-GB" b="1" dirty="0">
              <a:solidFill>
                <a:prstClr val="black"/>
              </a:solidFill>
              <a:latin typeface="Calibri" pitchFamily="34" charset="0"/>
              <a:cs typeface="Calibri" pitchFamily="34" charset="0"/>
            </a:endParaRPr>
          </a:p>
        </p:txBody>
      </p:sp>
    </p:spTree>
    <p:extLst>
      <p:ext uri="{BB962C8B-B14F-4D97-AF65-F5344CB8AC3E}">
        <p14:creationId xmlns:p14="http://schemas.microsoft.com/office/powerpoint/2010/main" val="1903938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385500"/>
            <a:ext cx="8820472" cy="523220"/>
          </a:xfrm>
          <a:prstGeom prst="rect">
            <a:avLst/>
          </a:prstGeom>
          <a:noFill/>
        </p:spPr>
        <p:txBody>
          <a:bodyPr wrap="square" rtlCol="0">
            <a:spAutoFit/>
          </a:bodyPr>
          <a:lstStyle/>
          <a:p>
            <a:r>
              <a:rPr lang="en-US" sz="2800" b="1" dirty="0">
                <a:solidFill>
                  <a:prstClr val="black"/>
                </a:solidFill>
                <a:latin typeface="Calibri" pitchFamily="34" charset="0"/>
                <a:cs typeface="Calibri" pitchFamily="34" charset="0"/>
              </a:rPr>
              <a:t>Background to today’s </a:t>
            </a:r>
            <a:r>
              <a:rPr lang="en-US" sz="2800" b="1" dirty="0" smtClean="0">
                <a:solidFill>
                  <a:prstClr val="black"/>
                </a:solidFill>
                <a:latin typeface="Calibri" pitchFamily="34" charset="0"/>
                <a:cs typeface="Calibri" pitchFamily="34" charset="0"/>
              </a:rPr>
              <a:t>presentation – some questions</a:t>
            </a:r>
            <a:endParaRPr lang="en-GB" sz="2400" dirty="0"/>
          </a:p>
        </p:txBody>
      </p:sp>
      <p:sp>
        <p:nvSpPr>
          <p:cNvPr id="5" name="Slide Number Placeholder 4"/>
          <p:cNvSpPr>
            <a:spLocks noGrp="1"/>
          </p:cNvSpPr>
          <p:nvPr>
            <p:ph type="sldNum" sz="quarter" idx="12"/>
          </p:nvPr>
        </p:nvSpPr>
        <p:spPr>
          <a:xfrm>
            <a:off x="6902896" y="6356350"/>
            <a:ext cx="2133600" cy="365125"/>
          </a:xfrm>
        </p:spPr>
        <p:txBody>
          <a:bodyPr/>
          <a:lstStyle/>
          <a:p>
            <a:fld id="{C8CF4A24-01EF-4ECE-9659-A28BB04A877E}" type="slidenum">
              <a:rPr lang="en-GB" sz="1600" b="1" smtClean="0">
                <a:solidFill>
                  <a:schemeClr val="tx1"/>
                </a:solidFill>
              </a:rPr>
              <a:pPr/>
              <a:t>5</a:t>
            </a:fld>
            <a:endParaRPr lang="en-GB" sz="1600" b="1" dirty="0">
              <a:solidFill>
                <a:schemeClr val="tx1"/>
              </a:solidFill>
            </a:endParaRPr>
          </a:p>
        </p:txBody>
      </p:sp>
      <p:sp>
        <p:nvSpPr>
          <p:cNvPr id="10" name="Content Placeholder 2"/>
          <p:cNvSpPr txBox="1">
            <a:spLocks/>
          </p:cNvSpPr>
          <p:nvPr/>
        </p:nvSpPr>
        <p:spPr>
          <a:xfrm>
            <a:off x="323528" y="1052737"/>
            <a:ext cx="8640960"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Clr>
                <a:srgbClr val="F0AD00"/>
              </a:buClr>
              <a:buSzPct val="76000"/>
              <a:buNone/>
            </a:pPr>
            <a:endParaRPr lang="en-GB" sz="2800" b="1" dirty="0" smtClean="0">
              <a:solidFill>
                <a:prstClr val="black"/>
              </a:solidFill>
              <a:latin typeface="Calibri" pitchFamily="34" charset="0"/>
              <a:cs typeface="Calibri" pitchFamily="34" charset="0"/>
            </a:endParaRPr>
          </a:p>
        </p:txBody>
      </p:sp>
      <p:sp>
        <p:nvSpPr>
          <p:cNvPr id="3" name="TextBox 2"/>
          <p:cNvSpPr txBox="1"/>
          <p:nvPr/>
        </p:nvSpPr>
        <p:spPr>
          <a:xfrm>
            <a:off x="323528" y="1268760"/>
            <a:ext cx="8568952" cy="4524315"/>
          </a:xfrm>
          <a:prstGeom prst="rect">
            <a:avLst/>
          </a:prstGeom>
          <a:noFill/>
        </p:spPr>
        <p:txBody>
          <a:bodyPr wrap="square" rtlCol="0">
            <a:spAutoFit/>
          </a:bodyPr>
          <a:lstStyle/>
          <a:p>
            <a:pPr marL="457200" indent="-457200">
              <a:buFont typeface="+mj-lt"/>
              <a:buAutoNum type="arabicPeriod"/>
            </a:pPr>
            <a:r>
              <a:rPr lang="en-GB" sz="2400" b="1" dirty="0" smtClean="0"/>
              <a:t>How many of you have iPads/tablets?</a:t>
            </a:r>
          </a:p>
          <a:p>
            <a:r>
              <a:rPr lang="en-GB" sz="2400" b="1" dirty="0" smtClean="0">
                <a:solidFill>
                  <a:schemeClr val="tx1">
                    <a:lumMod val="50000"/>
                    <a:lumOff val="50000"/>
                  </a:schemeClr>
                </a:solidFill>
              </a:rPr>
              <a:t>Out </a:t>
            </a:r>
            <a:r>
              <a:rPr lang="en-GB" sz="2400" b="1" dirty="0" smtClean="0">
                <a:solidFill>
                  <a:schemeClr val="tx1">
                    <a:lumMod val="50000"/>
                    <a:lumOff val="50000"/>
                  </a:schemeClr>
                </a:solidFill>
              </a:rPr>
              <a:t>of 30 residents 12 had iPads and 4 had Android tablets</a:t>
            </a:r>
          </a:p>
          <a:p>
            <a:pPr marL="457200" indent="-457200">
              <a:buFont typeface="+mj-lt"/>
              <a:buAutoNum type="arabicPeriod" startAt="2"/>
            </a:pPr>
            <a:r>
              <a:rPr lang="en-GB" sz="2400" b="1" dirty="0" smtClean="0"/>
              <a:t>Were they a gift or did you buy it for yourself?</a:t>
            </a:r>
            <a:endParaRPr lang="en-GB" sz="2400" b="1" dirty="0"/>
          </a:p>
          <a:p>
            <a:r>
              <a:rPr lang="en-GB" sz="2400" b="1" dirty="0">
                <a:solidFill>
                  <a:schemeClr val="tx1">
                    <a:lumMod val="50000"/>
                    <a:lumOff val="50000"/>
                  </a:schemeClr>
                </a:solidFill>
              </a:rPr>
              <a:t>Only one (from the nursing home) was given the iPad</a:t>
            </a:r>
          </a:p>
          <a:p>
            <a:pPr marL="457200" indent="-457200">
              <a:buFont typeface="+mj-lt"/>
              <a:buAutoNum type="arabicPeriod" startAt="3"/>
            </a:pPr>
            <a:r>
              <a:rPr lang="en-GB" sz="2400" b="1" dirty="0" smtClean="0"/>
              <a:t>What do you use them for?</a:t>
            </a:r>
          </a:p>
          <a:p>
            <a:r>
              <a:rPr lang="en-GB" sz="2400" b="1" dirty="0">
                <a:solidFill>
                  <a:schemeClr val="tx1">
                    <a:lumMod val="50000"/>
                    <a:lumOff val="50000"/>
                  </a:schemeClr>
                </a:solidFill>
              </a:rPr>
              <a:t>Looking things up, email, tv/entertainment</a:t>
            </a:r>
          </a:p>
          <a:p>
            <a:pPr marL="457200" indent="-457200">
              <a:buFont typeface="+mj-lt"/>
              <a:buAutoNum type="arabicPeriod" startAt="4"/>
            </a:pPr>
            <a:r>
              <a:rPr lang="en-GB" sz="2400" b="1" dirty="0" smtClean="0"/>
              <a:t>What do you think of them?</a:t>
            </a:r>
          </a:p>
          <a:p>
            <a:r>
              <a:rPr lang="en-GB" sz="2400" b="1" dirty="0" smtClean="0">
                <a:solidFill>
                  <a:schemeClr val="tx1">
                    <a:lumMod val="50000"/>
                    <a:lumOff val="50000"/>
                  </a:schemeClr>
                </a:solidFill>
              </a:rPr>
              <a:t>They thought they were brilliant</a:t>
            </a:r>
            <a:endParaRPr lang="en-GB" sz="2400" b="1" dirty="0">
              <a:solidFill>
                <a:schemeClr val="tx1">
                  <a:lumMod val="50000"/>
                  <a:lumOff val="50000"/>
                </a:schemeClr>
              </a:solidFill>
            </a:endParaRPr>
          </a:p>
          <a:p>
            <a:pPr marL="457200" indent="-457200">
              <a:buFont typeface="+mj-lt"/>
              <a:buAutoNum type="arabicPeriod" startAt="5"/>
            </a:pPr>
            <a:r>
              <a:rPr lang="en-GB" sz="2400" b="1" dirty="0" smtClean="0"/>
              <a:t>Are you confident that you are using them well?</a:t>
            </a:r>
          </a:p>
          <a:p>
            <a:r>
              <a:rPr lang="en-GB" sz="2400" b="1" dirty="0">
                <a:solidFill>
                  <a:schemeClr val="tx1">
                    <a:lumMod val="50000"/>
                    <a:lumOff val="50000"/>
                  </a:schemeClr>
                </a:solidFill>
              </a:rPr>
              <a:t>A chorus of ‘NO!’ </a:t>
            </a:r>
          </a:p>
          <a:p>
            <a:endParaRPr lang="en-GB" sz="2400" b="1" dirty="0" smtClean="0"/>
          </a:p>
          <a:p>
            <a:pPr marL="457200" indent="-457200">
              <a:buFont typeface="+mj-lt"/>
              <a:buAutoNum type="arabicPeriod"/>
            </a:pPr>
            <a:endParaRPr lang="en-GB" sz="2400" b="1" dirty="0" smtClean="0"/>
          </a:p>
        </p:txBody>
      </p:sp>
      <p:sp>
        <p:nvSpPr>
          <p:cNvPr id="6" name="TextBox 5"/>
          <p:cNvSpPr txBox="1"/>
          <p:nvPr/>
        </p:nvSpPr>
        <p:spPr>
          <a:xfrm>
            <a:off x="323528" y="5127575"/>
            <a:ext cx="8676456" cy="461665"/>
          </a:xfrm>
          <a:prstGeom prst="rect">
            <a:avLst/>
          </a:prstGeom>
          <a:noFill/>
        </p:spPr>
        <p:txBody>
          <a:bodyPr wrap="square" rtlCol="0">
            <a:spAutoFit/>
          </a:bodyPr>
          <a:lstStyle/>
          <a:p>
            <a:r>
              <a:rPr lang="en-GB" sz="2400" b="1" dirty="0">
                <a:solidFill>
                  <a:prstClr val="black"/>
                </a:solidFill>
                <a:latin typeface="Calibri" pitchFamily="34" charset="0"/>
                <a:cs typeface="Calibri" pitchFamily="34" charset="0"/>
              </a:rPr>
              <a:t>Comparison </a:t>
            </a:r>
            <a:r>
              <a:rPr lang="en-GB" sz="2400" b="1" dirty="0">
                <a:solidFill>
                  <a:prstClr val="black"/>
                </a:solidFill>
                <a:latin typeface="Calibri" pitchFamily="34" charset="0"/>
                <a:cs typeface="Calibri" pitchFamily="34" charset="0"/>
                <a:hlinkClick r:id="rId3"/>
              </a:rPr>
              <a:t>http://www.youtube.com/watch?v=T0eaeF6fZ0Y</a:t>
            </a:r>
            <a:r>
              <a:rPr lang="en-GB" sz="2400" b="1" dirty="0">
                <a:solidFill>
                  <a:prstClr val="black"/>
                </a:solidFill>
                <a:latin typeface="Calibri" pitchFamily="34" charset="0"/>
                <a:cs typeface="Calibri" pitchFamily="34" charset="0"/>
              </a:rPr>
              <a:t> </a:t>
            </a:r>
          </a:p>
        </p:txBody>
      </p:sp>
    </p:spTree>
    <p:extLst>
      <p:ext uri="{BB962C8B-B14F-4D97-AF65-F5344CB8AC3E}">
        <p14:creationId xmlns:p14="http://schemas.microsoft.com/office/powerpoint/2010/main" val="375063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2251" y="1808819"/>
            <a:ext cx="2877784" cy="345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1520" y="385500"/>
            <a:ext cx="8820472" cy="523220"/>
          </a:xfrm>
          <a:prstGeom prst="rect">
            <a:avLst/>
          </a:prstGeom>
          <a:noFill/>
        </p:spPr>
        <p:txBody>
          <a:bodyPr wrap="square" rtlCol="0">
            <a:spAutoFit/>
          </a:bodyPr>
          <a:lstStyle/>
          <a:p>
            <a:r>
              <a:rPr lang="en-US" sz="2800" b="1" dirty="0">
                <a:solidFill>
                  <a:prstClr val="black"/>
                </a:solidFill>
                <a:latin typeface="Calibri" pitchFamily="34" charset="0"/>
                <a:cs typeface="Calibri" pitchFamily="34" charset="0"/>
              </a:rPr>
              <a:t>Background to today’s presentation</a:t>
            </a:r>
            <a:endParaRPr lang="en-GB" sz="2400" dirty="0"/>
          </a:p>
        </p:txBody>
      </p:sp>
      <p:sp>
        <p:nvSpPr>
          <p:cNvPr id="5" name="Slide Number Placeholder 4"/>
          <p:cNvSpPr>
            <a:spLocks noGrp="1"/>
          </p:cNvSpPr>
          <p:nvPr>
            <p:ph type="sldNum" sz="quarter" idx="12"/>
          </p:nvPr>
        </p:nvSpPr>
        <p:spPr>
          <a:xfrm>
            <a:off x="6902896" y="6356350"/>
            <a:ext cx="2133600" cy="365125"/>
          </a:xfrm>
        </p:spPr>
        <p:txBody>
          <a:bodyPr/>
          <a:lstStyle/>
          <a:p>
            <a:fld id="{C8CF4A24-01EF-4ECE-9659-A28BB04A877E}" type="slidenum">
              <a:rPr lang="en-GB" sz="1600" b="1" smtClean="0">
                <a:solidFill>
                  <a:schemeClr val="tx1"/>
                </a:solidFill>
              </a:rPr>
              <a:pPr/>
              <a:t>6</a:t>
            </a:fld>
            <a:endParaRPr lang="en-GB" sz="1600" b="1" dirty="0">
              <a:solidFill>
                <a:schemeClr val="tx1"/>
              </a:solidFill>
            </a:endParaRPr>
          </a:p>
        </p:txBody>
      </p:sp>
      <p:sp>
        <p:nvSpPr>
          <p:cNvPr id="10" name="Content Placeholder 2"/>
          <p:cNvSpPr txBox="1">
            <a:spLocks/>
          </p:cNvSpPr>
          <p:nvPr/>
        </p:nvSpPr>
        <p:spPr>
          <a:xfrm>
            <a:off x="251520" y="1124744"/>
            <a:ext cx="8640960"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Clr>
                <a:srgbClr val="F0AD00"/>
              </a:buClr>
              <a:buSzPct val="76000"/>
              <a:buNone/>
            </a:pPr>
            <a:r>
              <a:rPr lang="en-GB" sz="2800" b="1" dirty="0" smtClean="0">
                <a:solidFill>
                  <a:prstClr val="black"/>
                </a:solidFill>
                <a:latin typeface="Calibri" pitchFamily="34" charset="0"/>
                <a:cs typeface="Calibri" pitchFamily="34" charset="0"/>
              </a:rPr>
              <a:t>How did we get here? What is the future?</a:t>
            </a:r>
          </a:p>
        </p:txBody>
      </p:sp>
      <p:sp>
        <p:nvSpPr>
          <p:cNvPr id="2" name="Rectangle 1"/>
          <p:cNvSpPr/>
          <p:nvPr/>
        </p:nvSpPr>
        <p:spPr>
          <a:xfrm>
            <a:off x="323528" y="1562303"/>
            <a:ext cx="6408712" cy="3954929"/>
          </a:xfrm>
          <a:prstGeom prst="rect">
            <a:avLst/>
          </a:prstGeom>
        </p:spPr>
        <p:txBody>
          <a:bodyPr wrap="square">
            <a:spAutoFit/>
          </a:bodyPr>
          <a:lstStyle/>
          <a:p>
            <a:pPr>
              <a:spcBef>
                <a:spcPts val="600"/>
              </a:spcBef>
              <a:buClr>
                <a:srgbClr val="F0AD00"/>
              </a:buClr>
              <a:buSzPct val="76000"/>
            </a:pPr>
            <a:r>
              <a:rPr lang="en-GB" sz="2800" b="1" dirty="0" smtClean="0">
                <a:solidFill>
                  <a:schemeClr val="accent6">
                    <a:lumMod val="75000"/>
                  </a:schemeClr>
                </a:solidFill>
                <a:latin typeface="Calibri" pitchFamily="34" charset="0"/>
                <a:cs typeface="Calibri" pitchFamily="34" charset="0"/>
              </a:rPr>
              <a:t>25 Years</a:t>
            </a:r>
          </a:p>
          <a:p>
            <a:pPr>
              <a:spcBef>
                <a:spcPts val="600"/>
              </a:spcBef>
              <a:buClr>
                <a:srgbClr val="F0AD00"/>
              </a:buClr>
              <a:buSzPct val="76000"/>
            </a:pPr>
            <a:r>
              <a:rPr lang="en-GB" b="1" dirty="0" smtClean="0">
                <a:solidFill>
                  <a:prstClr val="black"/>
                </a:solidFill>
                <a:latin typeface="Calibri" pitchFamily="34" charset="0"/>
                <a:cs typeface="Calibri" pitchFamily="34" charset="0"/>
              </a:rPr>
              <a:t>January </a:t>
            </a:r>
            <a:r>
              <a:rPr lang="en-GB" b="1" dirty="0">
                <a:solidFill>
                  <a:prstClr val="black"/>
                </a:solidFill>
                <a:latin typeface="Calibri" pitchFamily="34" charset="0"/>
                <a:cs typeface="Calibri" pitchFamily="34" charset="0"/>
              </a:rPr>
              <a:t>18</a:t>
            </a:r>
            <a:r>
              <a:rPr lang="en-GB" b="1" baseline="30000" dirty="0">
                <a:solidFill>
                  <a:prstClr val="black"/>
                </a:solidFill>
                <a:latin typeface="Calibri" pitchFamily="34" charset="0"/>
                <a:cs typeface="Calibri" pitchFamily="34" charset="0"/>
              </a:rPr>
              <a:t>th</a:t>
            </a:r>
            <a:r>
              <a:rPr lang="en-GB" b="1" dirty="0">
                <a:solidFill>
                  <a:prstClr val="black"/>
                </a:solidFill>
                <a:latin typeface="Calibri" pitchFamily="34" charset="0"/>
                <a:cs typeface="Calibri" pitchFamily="34" charset="0"/>
              </a:rPr>
              <a:t> 2014 was the 25</a:t>
            </a:r>
            <a:r>
              <a:rPr lang="en-GB" b="1" baseline="30000" dirty="0">
                <a:solidFill>
                  <a:prstClr val="black"/>
                </a:solidFill>
                <a:latin typeface="Calibri" pitchFamily="34" charset="0"/>
                <a:cs typeface="Calibri" pitchFamily="34" charset="0"/>
              </a:rPr>
              <a:t>th</a:t>
            </a:r>
            <a:r>
              <a:rPr lang="en-GB" b="1" dirty="0">
                <a:solidFill>
                  <a:prstClr val="black"/>
                </a:solidFill>
                <a:latin typeface="Calibri" pitchFamily="34" charset="0"/>
                <a:cs typeface="Calibri" pitchFamily="34" charset="0"/>
              </a:rPr>
              <a:t> anniversary of the </a:t>
            </a:r>
            <a:r>
              <a:rPr lang="en-GB" b="1" dirty="0" smtClean="0">
                <a:solidFill>
                  <a:prstClr val="black"/>
                </a:solidFill>
                <a:latin typeface="Calibri" pitchFamily="34" charset="0"/>
                <a:cs typeface="Calibri" pitchFamily="34" charset="0"/>
              </a:rPr>
              <a:t>internet</a:t>
            </a:r>
          </a:p>
          <a:p>
            <a:pPr>
              <a:spcBef>
                <a:spcPts val="600"/>
              </a:spcBef>
              <a:buClr>
                <a:srgbClr val="F0AD00"/>
              </a:buClr>
              <a:buSzPct val="76000"/>
            </a:pPr>
            <a:r>
              <a:rPr lang="en-GB" sz="2000" b="1" dirty="0" smtClean="0">
                <a:solidFill>
                  <a:prstClr val="black"/>
                </a:solidFill>
                <a:latin typeface="Calibri" pitchFamily="34" charset="0"/>
                <a:cs typeface="Calibri" pitchFamily="34" charset="0"/>
              </a:rPr>
              <a:t>Too much choice? Are things too complicated now?</a:t>
            </a:r>
            <a:endParaRPr lang="en-GB" sz="2000" b="1" dirty="0">
              <a:solidFill>
                <a:prstClr val="black"/>
              </a:solidFill>
              <a:latin typeface="Calibri" pitchFamily="34" charset="0"/>
              <a:cs typeface="Calibri" pitchFamily="34" charset="0"/>
            </a:endParaRPr>
          </a:p>
          <a:p>
            <a:pPr marL="457200" indent="-457200">
              <a:spcBef>
                <a:spcPts val="600"/>
              </a:spcBef>
              <a:buClr>
                <a:srgbClr val="F0AD00"/>
              </a:buClr>
              <a:buSzPct val="76000"/>
              <a:buFont typeface="+mj-lt"/>
              <a:buAutoNum type="arabicPeriod"/>
            </a:pPr>
            <a:r>
              <a:rPr lang="en-GB" sz="2000" dirty="0"/>
              <a:t>Standard tv with Freeview offers over 50 </a:t>
            </a:r>
            <a:r>
              <a:rPr lang="en-GB" sz="2000" dirty="0" smtClean="0"/>
              <a:t>TV</a:t>
            </a:r>
            <a:br>
              <a:rPr lang="en-GB" sz="2000" dirty="0" smtClean="0"/>
            </a:br>
            <a:r>
              <a:rPr lang="en-GB" sz="2000" dirty="0" smtClean="0"/>
              <a:t>channels</a:t>
            </a:r>
            <a:r>
              <a:rPr lang="en-GB" sz="2000" dirty="0"/>
              <a:t>, </a:t>
            </a:r>
            <a:r>
              <a:rPr lang="en-GB" sz="2000" dirty="0" smtClean="0"/>
              <a:t>10 </a:t>
            </a:r>
            <a:r>
              <a:rPr lang="en-GB" sz="2000" dirty="0"/>
              <a:t>HD channels, and 24 radio stations. </a:t>
            </a:r>
            <a:r>
              <a:rPr lang="en-GB" sz="2000" dirty="0" smtClean="0"/>
              <a:t/>
            </a:r>
            <a:br>
              <a:rPr lang="en-GB" sz="2000" dirty="0" smtClean="0"/>
            </a:br>
            <a:r>
              <a:rPr lang="en-GB" sz="2000" dirty="0" smtClean="0"/>
              <a:t>Sky </a:t>
            </a:r>
            <a:r>
              <a:rPr lang="en-GB" sz="2000" dirty="0"/>
              <a:t>tv has 10,500,000 </a:t>
            </a:r>
            <a:r>
              <a:rPr lang="en-GB" sz="2000" dirty="0" smtClean="0"/>
              <a:t>customers. Internet tv is </a:t>
            </a:r>
            <a:r>
              <a:rPr lang="en-GB" sz="2000" dirty="0" smtClean="0"/>
              <a:t/>
            </a:r>
            <a:br>
              <a:rPr lang="en-GB" sz="2000" dirty="0" smtClean="0"/>
            </a:br>
            <a:r>
              <a:rPr lang="en-GB" sz="2000" dirty="0" smtClean="0"/>
              <a:t>rolling </a:t>
            </a:r>
            <a:r>
              <a:rPr lang="en-GB" sz="2000" dirty="0" smtClean="0"/>
              <a:t>out </a:t>
            </a:r>
            <a:r>
              <a:rPr lang="en-GB" sz="2000" dirty="0" smtClean="0"/>
              <a:t>(</a:t>
            </a:r>
            <a:r>
              <a:rPr lang="en-GB" sz="2000" dirty="0" smtClean="0"/>
              <a:t>13% by end of 2014)</a:t>
            </a:r>
            <a:endParaRPr lang="en-GB" sz="2000" dirty="0">
              <a:solidFill>
                <a:prstClr val="black"/>
              </a:solidFill>
              <a:latin typeface="Calibri" pitchFamily="34" charset="0"/>
              <a:cs typeface="Calibri" pitchFamily="34" charset="0"/>
            </a:endParaRPr>
          </a:p>
          <a:p>
            <a:pPr marL="457200" indent="-457200">
              <a:spcBef>
                <a:spcPts val="600"/>
              </a:spcBef>
              <a:buClr>
                <a:srgbClr val="F0AD00"/>
              </a:buClr>
              <a:buSzPct val="76000"/>
              <a:buFont typeface="+mj-lt"/>
              <a:buAutoNum type="arabicPeriod"/>
            </a:pPr>
            <a:r>
              <a:rPr lang="en-GB" sz="2000" dirty="0" smtClean="0">
                <a:solidFill>
                  <a:prstClr val="black"/>
                </a:solidFill>
                <a:latin typeface="Calibri" pitchFamily="34" charset="0"/>
                <a:cs typeface="Calibri" pitchFamily="34" charset="0"/>
              </a:rPr>
              <a:t>Today most people have smart phones</a:t>
            </a:r>
          </a:p>
          <a:p>
            <a:pPr marL="457200" indent="-457200">
              <a:spcBef>
                <a:spcPts val="600"/>
              </a:spcBef>
              <a:buClr>
                <a:srgbClr val="F0AD00"/>
              </a:buClr>
              <a:buSzPct val="76000"/>
              <a:buFont typeface="+mj-lt"/>
              <a:buAutoNum type="arabicPeriod"/>
            </a:pPr>
            <a:r>
              <a:rPr lang="en-GB" sz="2000" dirty="0" smtClean="0">
                <a:solidFill>
                  <a:prstClr val="black"/>
                </a:solidFill>
                <a:latin typeface="Calibri" pitchFamily="34" charset="0"/>
                <a:cs typeface="Calibri" pitchFamily="34" charset="0"/>
              </a:rPr>
              <a:t>iPads have </a:t>
            </a:r>
            <a:r>
              <a:rPr lang="fr-FR" sz="2000" dirty="0" smtClean="0"/>
              <a:t>590,741 Apps</a:t>
            </a:r>
            <a:r>
              <a:rPr lang="en-GB" sz="2000" dirty="0" smtClean="0"/>
              <a:t> (or small applications to choose from) with Hudls (android device) </a:t>
            </a:r>
            <a:r>
              <a:rPr lang="en-GB" sz="2000" dirty="0"/>
              <a:t>having </a:t>
            </a:r>
            <a:r>
              <a:rPr lang="en-GB" sz="2000" dirty="0" smtClean="0"/>
              <a:t>1,132,053</a:t>
            </a:r>
          </a:p>
        </p:txBody>
      </p:sp>
      <p:sp>
        <p:nvSpPr>
          <p:cNvPr id="3" name="TextBox 2"/>
          <p:cNvSpPr txBox="1"/>
          <p:nvPr/>
        </p:nvSpPr>
        <p:spPr>
          <a:xfrm>
            <a:off x="395536" y="5457418"/>
            <a:ext cx="8352928" cy="707886"/>
          </a:xfrm>
          <a:prstGeom prst="rect">
            <a:avLst/>
          </a:prstGeom>
          <a:noFill/>
        </p:spPr>
        <p:txBody>
          <a:bodyPr wrap="square" rtlCol="0">
            <a:spAutoFit/>
          </a:bodyPr>
          <a:lstStyle/>
          <a:p>
            <a:r>
              <a:rPr lang="en-GB" sz="2000" b="1" dirty="0">
                <a:solidFill>
                  <a:prstClr val="black"/>
                </a:solidFill>
                <a:latin typeface="Calibri" pitchFamily="34" charset="0"/>
                <a:cs typeface="Calibri" pitchFamily="34" charset="0"/>
              </a:rPr>
              <a:t>The UK Government </a:t>
            </a:r>
            <a:r>
              <a:rPr lang="en-GB" sz="2000" b="1" i="1" dirty="0">
                <a:solidFill>
                  <a:prstClr val="black"/>
                </a:solidFill>
                <a:latin typeface="Calibri" pitchFamily="34" charset="0"/>
                <a:cs typeface="Calibri" pitchFamily="34" charset="0"/>
              </a:rPr>
              <a:t>expects</a:t>
            </a:r>
            <a:r>
              <a:rPr lang="en-GB" sz="2000" b="1" dirty="0">
                <a:solidFill>
                  <a:prstClr val="black"/>
                </a:solidFill>
                <a:latin typeface="Calibri" pitchFamily="34" charset="0"/>
                <a:cs typeface="Calibri" pitchFamily="34" charset="0"/>
              </a:rPr>
              <a:t> us </a:t>
            </a:r>
            <a:r>
              <a:rPr lang="en-GB" sz="2000" b="1" dirty="0" smtClean="0">
                <a:solidFill>
                  <a:prstClr val="black"/>
                </a:solidFill>
                <a:latin typeface="Calibri" pitchFamily="34" charset="0"/>
                <a:cs typeface="Calibri" pitchFamily="34" charset="0"/>
              </a:rPr>
              <a:t>to</a:t>
            </a:r>
          </a:p>
          <a:p>
            <a:r>
              <a:rPr lang="en-GB" sz="2000" b="1" dirty="0" smtClean="0">
                <a:solidFill>
                  <a:prstClr val="black"/>
                </a:solidFill>
                <a:latin typeface="Calibri" pitchFamily="34" charset="0"/>
                <a:cs typeface="Calibri" pitchFamily="34" charset="0"/>
              </a:rPr>
              <a:t>access services </a:t>
            </a:r>
            <a:r>
              <a:rPr lang="en-GB" sz="2000" b="1" dirty="0">
                <a:solidFill>
                  <a:prstClr val="black"/>
                </a:solidFill>
                <a:latin typeface="Calibri" pitchFamily="34" charset="0"/>
                <a:cs typeface="Calibri" pitchFamily="34" charset="0"/>
              </a:rPr>
              <a:t>‘digitally</a:t>
            </a:r>
            <a:r>
              <a:rPr lang="en-GB" sz="2000" b="1" dirty="0" smtClean="0">
                <a:solidFill>
                  <a:prstClr val="black"/>
                </a:solidFill>
                <a:latin typeface="Calibri" pitchFamily="34" charset="0"/>
                <a:cs typeface="Calibri" pitchFamily="34" charset="0"/>
              </a:rPr>
              <a:t>’</a:t>
            </a:r>
            <a:endParaRPr lang="en-GB" sz="2000" b="1" dirty="0">
              <a:solidFill>
                <a:prstClr val="black"/>
              </a:solidFill>
              <a:latin typeface="Calibri" pitchFamily="34" charset="0"/>
              <a:cs typeface="Calibri" pitchFamily="34" charset="0"/>
            </a:endParaRPr>
          </a:p>
        </p:txBody>
      </p:sp>
    </p:spTree>
    <p:extLst>
      <p:ext uri="{BB962C8B-B14F-4D97-AF65-F5344CB8AC3E}">
        <p14:creationId xmlns:p14="http://schemas.microsoft.com/office/powerpoint/2010/main" val="420889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p:cTn id="11"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09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179512" y="3789040"/>
            <a:ext cx="2404153" cy="24041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156176" y="331175"/>
            <a:ext cx="2736304" cy="22551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142" y="4224688"/>
            <a:ext cx="1624891" cy="1624891"/>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6784" y="600869"/>
            <a:ext cx="1611640" cy="955923"/>
          </a:xfrm>
          <a:prstGeom prst="rect">
            <a:avLst/>
          </a:prstGeom>
        </p:spPr>
      </p:pic>
      <p:sp>
        <p:nvSpPr>
          <p:cNvPr id="5" name="Slide Number Placeholder 4"/>
          <p:cNvSpPr>
            <a:spLocks noGrp="1"/>
          </p:cNvSpPr>
          <p:nvPr>
            <p:ph type="sldNum" sz="quarter" idx="12"/>
          </p:nvPr>
        </p:nvSpPr>
        <p:spPr>
          <a:xfrm>
            <a:off x="6902896" y="6356350"/>
            <a:ext cx="2133600" cy="365125"/>
          </a:xfrm>
        </p:spPr>
        <p:txBody>
          <a:bodyPr/>
          <a:lstStyle/>
          <a:p>
            <a:fld id="{C8CF4A24-01EF-4ECE-9659-A28BB04A877E}" type="slidenum">
              <a:rPr lang="en-GB" sz="1600" b="1" smtClean="0">
                <a:solidFill>
                  <a:schemeClr val="tx1"/>
                </a:solidFill>
              </a:rPr>
              <a:pPr/>
              <a:t>7</a:t>
            </a:fld>
            <a:endParaRPr lang="en-GB" sz="1600" b="1" dirty="0">
              <a:solidFill>
                <a:schemeClr val="tx1"/>
              </a:solidFill>
            </a:endParaRPr>
          </a:p>
        </p:txBody>
      </p:sp>
      <p:sp>
        <p:nvSpPr>
          <p:cNvPr id="10" name="Content Placeholder 2"/>
          <p:cNvSpPr txBox="1">
            <a:spLocks/>
          </p:cNvSpPr>
          <p:nvPr/>
        </p:nvSpPr>
        <p:spPr>
          <a:xfrm>
            <a:off x="251520" y="1124744"/>
            <a:ext cx="8640960"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Clr>
                <a:srgbClr val="F0AD00"/>
              </a:buClr>
              <a:buSzPct val="76000"/>
              <a:buNone/>
            </a:pPr>
            <a:r>
              <a:rPr lang="en-GB" sz="2800" b="1" dirty="0" smtClean="0">
                <a:solidFill>
                  <a:prstClr val="black"/>
                </a:solidFill>
                <a:latin typeface="Calibri" pitchFamily="34" charset="0"/>
                <a:cs typeface="Calibri" pitchFamily="34" charset="0"/>
              </a:rPr>
              <a:t>How did we get here? What is the future?</a:t>
            </a:r>
          </a:p>
        </p:txBody>
      </p:sp>
      <p:sp>
        <p:nvSpPr>
          <p:cNvPr id="3" name="TextBox 2"/>
          <p:cNvSpPr txBox="1"/>
          <p:nvPr/>
        </p:nvSpPr>
        <p:spPr>
          <a:xfrm>
            <a:off x="4139952" y="1713582"/>
            <a:ext cx="4968552" cy="923330"/>
          </a:xfrm>
          <a:prstGeom prst="rect">
            <a:avLst/>
          </a:prstGeom>
          <a:noFill/>
        </p:spPr>
        <p:txBody>
          <a:bodyPr wrap="square" rtlCol="0">
            <a:spAutoFit/>
          </a:bodyPr>
          <a:lstStyle/>
          <a:p>
            <a:r>
              <a:rPr lang="en-GB" dirty="0" smtClean="0"/>
              <a:t>In 1994 a personal computer cost </a:t>
            </a:r>
            <a:r>
              <a:rPr lang="en-GB" b="1" dirty="0" smtClean="0"/>
              <a:t>£4,000</a:t>
            </a:r>
          </a:p>
          <a:p>
            <a:r>
              <a:rPr lang="en-GB" dirty="0" smtClean="0"/>
              <a:t>In 2014 it costs </a:t>
            </a:r>
            <a:r>
              <a:rPr lang="en-GB" b="1" dirty="0" smtClean="0"/>
              <a:t>£300-400 </a:t>
            </a:r>
            <a:r>
              <a:rPr lang="en-GB" dirty="0" smtClean="0"/>
              <a:t>and is </a:t>
            </a:r>
            <a:r>
              <a:rPr lang="en-GB" b="1" dirty="0" smtClean="0"/>
              <a:t>2,600 times more powerful</a:t>
            </a:r>
            <a:r>
              <a:rPr lang="en-GB" dirty="0" smtClean="0"/>
              <a:t> in terms of transistor counts!</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1988840"/>
            <a:ext cx="3143281" cy="188945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04048" y="2708920"/>
            <a:ext cx="3921866" cy="3412274"/>
          </a:xfrm>
          <a:prstGeom prst="rect">
            <a:avLst/>
          </a:prstGeom>
          <a:ln w="19050">
            <a:solidFill>
              <a:srgbClr val="FFC000"/>
            </a:solidFill>
          </a:ln>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59832" y="2952328"/>
            <a:ext cx="1628800" cy="1628800"/>
          </a:xfrm>
          <a:prstGeom prst="rect">
            <a:avLst/>
          </a:prstGeom>
          <a:effectLst>
            <a:outerShdw blurRad="50800" dist="38100" dir="2700000" algn="tl" rotWithShape="0">
              <a:prstClr val="black">
                <a:alpha val="40000"/>
              </a:prstClr>
            </a:outerShdw>
          </a:effectLst>
        </p:spPr>
      </p:pic>
      <p:sp>
        <p:nvSpPr>
          <p:cNvPr id="13" name="TextBox 12"/>
          <p:cNvSpPr txBox="1"/>
          <p:nvPr/>
        </p:nvSpPr>
        <p:spPr>
          <a:xfrm>
            <a:off x="2267744" y="4820959"/>
            <a:ext cx="2592288" cy="120032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smtClean="0"/>
              <a:t>The </a:t>
            </a:r>
            <a:r>
              <a:rPr lang="en-GB" b="1" dirty="0" smtClean="0"/>
              <a:t>Hudl</a:t>
            </a:r>
            <a:r>
              <a:rPr lang="en-GB" dirty="0" smtClean="0"/>
              <a:t> has a high definition screen, two cameras, a microphone and speakers – for £119!</a:t>
            </a:r>
            <a:endParaRPr lang="en-GB" dirty="0"/>
          </a:p>
        </p:txBody>
      </p:sp>
      <p:sp>
        <p:nvSpPr>
          <p:cNvPr id="14" name="TextBox 13"/>
          <p:cNvSpPr txBox="1"/>
          <p:nvPr/>
        </p:nvSpPr>
        <p:spPr>
          <a:xfrm>
            <a:off x="251520" y="385500"/>
            <a:ext cx="8820472" cy="523220"/>
          </a:xfrm>
          <a:prstGeom prst="rect">
            <a:avLst/>
          </a:prstGeom>
          <a:noFill/>
        </p:spPr>
        <p:txBody>
          <a:bodyPr wrap="square" rtlCol="0">
            <a:spAutoFit/>
          </a:bodyPr>
          <a:lstStyle/>
          <a:p>
            <a:r>
              <a:rPr lang="en-US" sz="2800" b="1" dirty="0">
                <a:solidFill>
                  <a:prstClr val="black"/>
                </a:solidFill>
                <a:latin typeface="Calibri" pitchFamily="34" charset="0"/>
                <a:cs typeface="Calibri" pitchFamily="34" charset="0"/>
              </a:rPr>
              <a:t>Background to today’s presentation</a:t>
            </a:r>
            <a:endParaRPr lang="en-GB" sz="2400" dirty="0"/>
          </a:p>
        </p:txBody>
      </p:sp>
    </p:spTree>
    <p:extLst>
      <p:ext uri="{BB962C8B-B14F-4D97-AF65-F5344CB8AC3E}">
        <p14:creationId xmlns:p14="http://schemas.microsoft.com/office/powerpoint/2010/main" val="202639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044676" y="1690786"/>
            <a:ext cx="1919812" cy="1666206"/>
          </a:xfrm>
          <a:prstGeom prst="rect">
            <a:avLst/>
          </a:prstGeom>
        </p:spPr>
      </p:pic>
      <p:sp>
        <p:nvSpPr>
          <p:cNvPr id="4" name="TextBox 3"/>
          <p:cNvSpPr txBox="1"/>
          <p:nvPr/>
        </p:nvSpPr>
        <p:spPr>
          <a:xfrm>
            <a:off x="251520" y="385500"/>
            <a:ext cx="8820472" cy="523220"/>
          </a:xfrm>
          <a:prstGeom prst="rect">
            <a:avLst/>
          </a:prstGeom>
          <a:noFill/>
        </p:spPr>
        <p:txBody>
          <a:bodyPr wrap="square" rtlCol="0">
            <a:spAutoFit/>
          </a:bodyPr>
          <a:lstStyle/>
          <a:p>
            <a:r>
              <a:rPr lang="en-US" sz="2800" b="1" dirty="0">
                <a:solidFill>
                  <a:prstClr val="black"/>
                </a:solidFill>
                <a:latin typeface="Calibri" pitchFamily="34" charset="0"/>
                <a:cs typeface="Calibri" pitchFamily="34" charset="0"/>
              </a:rPr>
              <a:t>Background to today’s presentation</a:t>
            </a:r>
            <a:endParaRPr lang="en-GB" sz="2400" dirty="0"/>
          </a:p>
        </p:txBody>
      </p:sp>
      <p:sp>
        <p:nvSpPr>
          <p:cNvPr id="5" name="Slide Number Placeholder 4"/>
          <p:cNvSpPr>
            <a:spLocks noGrp="1"/>
          </p:cNvSpPr>
          <p:nvPr>
            <p:ph type="sldNum" sz="quarter" idx="12"/>
          </p:nvPr>
        </p:nvSpPr>
        <p:spPr>
          <a:xfrm>
            <a:off x="6902896" y="6356350"/>
            <a:ext cx="2133600" cy="365125"/>
          </a:xfrm>
        </p:spPr>
        <p:txBody>
          <a:bodyPr/>
          <a:lstStyle/>
          <a:p>
            <a:fld id="{C8CF4A24-01EF-4ECE-9659-A28BB04A877E}" type="slidenum">
              <a:rPr lang="en-GB" sz="1600" b="1" smtClean="0">
                <a:solidFill>
                  <a:schemeClr val="tx1"/>
                </a:solidFill>
              </a:rPr>
              <a:pPr/>
              <a:t>8</a:t>
            </a:fld>
            <a:endParaRPr lang="en-GB" sz="1600" b="1" dirty="0">
              <a:solidFill>
                <a:schemeClr val="tx1"/>
              </a:solidFill>
            </a:endParaRPr>
          </a:p>
        </p:txBody>
      </p:sp>
      <p:sp>
        <p:nvSpPr>
          <p:cNvPr id="10" name="Content Placeholder 2"/>
          <p:cNvSpPr txBox="1">
            <a:spLocks/>
          </p:cNvSpPr>
          <p:nvPr/>
        </p:nvSpPr>
        <p:spPr>
          <a:xfrm>
            <a:off x="323528" y="1052737"/>
            <a:ext cx="8640960"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Clr>
                <a:srgbClr val="F0AD00"/>
              </a:buClr>
              <a:buSzPct val="76000"/>
              <a:buNone/>
            </a:pPr>
            <a:endParaRPr lang="en-GB" sz="2800" b="1" dirty="0" smtClean="0">
              <a:solidFill>
                <a:prstClr val="black"/>
              </a:solidFill>
              <a:latin typeface="Calibri" pitchFamily="34" charset="0"/>
              <a:cs typeface="Calibri" pitchFamily="34" charset="0"/>
            </a:endParaRPr>
          </a:p>
        </p:txBody>
      </p:sp>
      <p:sp>
        <p:nvSpPr>
          <p:cNvPr id="6" name="TextBox 5"/>
          <p:cNvSpPr txBox="1"/>
          <p:nvPr/>
        </p:nvSpPr>
        <p:spPr>
          <a:xfrm>
            <a:off x="323528" y="1093961"/>
            <a:ext cx="6753228" cy="3847207"/>
          </a:xfrm>
          <a:prstGeom prst="rect">
            <a:avLst/>
          </a:prstGeom>
          <a:noFill/>
        </p:spPr>
        <p:txBody>
          <a:bodyPr wrap="square" rtlCol="0">
            <a:spAutoFit/>
          </a:bodyPr>
          <a:lstStyle/>
          <a:p>
            <a:r>
              <a:rPr lang="en-GB" sz="2400" b="1" dirty="0" smtClean="0"/>
              <a:t>Here are a few of the things you can do on a tablet!</a:t>
            </a:r>
          </a:p>
          <a:p>
            <a:pPr marL="342900" indent="-342900">
              <a:buFont typeface="Arial" panose="020B0604020202020204" pitchFamily="34" charset="0"/>
              <a:buChar char="•"/>
            </a:pPr>
            <a:r>
              <a:rPr lang="en-GB" sz="2000" dirty="0" smtClean="0"/>
              <a:t>Read a </a:t>
            </a:r>
            <a:r>
              <a:rPr lang="en-GB" sz="2000" dirty="0" smtClean="0"/>
              <a:t>book</a:t>
            </a:r>
          </a:p>
          <a:p>
            <a:pPr marL="342900" indent="-342900">
              <a:buFont typeface="Arial" panose="020B0604020202020204" pitchFamily="34" charset="0"/>
              <a:buChar char="•"/>
            </a:pPr>
            <a:r>
              <a:rPr lang="en-GB" sz="2000" dirty="0" smtClean="0"/>
              <a:t>Watch </a:t>
            </a:r>
            <a:r>
              <a:rPr lang="en-GB" sz="2000" dirty="0" smtClean="0"/>
              <a:t>or listen to a programme with </a:t>
            </a:r>
            <a:r>
              <a:rPr lang="en-GB" sz="2000" dirty="0" err="1" smtClean="0"/>
              <a:t>BBCiPlayer</a:t>
            </a:r>
            <a:endParaRPr lang="en-GB" sz="2000" dirty="0" smtClean="0"/>
          </a:p>
          <a:p>
            <a:pPr marL="342900" indent="-342900">
              <a:buFont typeface="Arial" panose="020B0604020202020204" pitchFamily="34" charset="0"/>
              <a:buChar char="•"/>
            </a:pPr>
            <a:r>
              <a:rPr lang="en-GB" sz="2000" dirty="0" smtClean="0"/>
              <a:t>Listen </a:t>
            </a:r>
            <a:r>
              <a:rPr lang="en-GB" sz="2000" dirty="0" smtClean="0"/>
              <a:t>to an audio </a:t>
            </a:r>
            <a:r>
              <a:rPr lang="en-GB" sz="2000" dirty="0" smtClean="0"/>
              <a:t>book</a:t>
            </a:r>
          </a:p>
          <a:p>
            <a:pPr marL="342900" indent="-342900">
              <a:buFont typeface="Arial" panose="020B0604020202020204" pitchFamily="34" charset="0"/>
              <a:buChar char="•"/>
            </a:pPr>
            <a:r>
              <a:rPr lang="en-GB" sz="2000" dirty="0" smtClean="0"/>
              <a:t>Catch </a:t>
            </a:r>
            <a:r>
              <a:rPr lang="en-GB" sz="2000" dirty="0" smtClean="0"/>
              <a:t>up on the latest news (and sport</a:t>
            </a:r>
            <a:r>
              <a:rPr lang="en-GB" sz="2000" dirty="0" smtClean="0"/>
              <a:t>!)</a:t>
            </a:r>
          </a:p>
          <a:p>
            <a:pPr marL="342900" indent="-342900">
              <a:buFont typeface="Arial" panose="020B0604020202020204" pitchFamily="34" charset="0"/>
              <a:buChar char="•"/>
            </a:pPr>
            <a:r>
              <a:rPr lang="en-GB" sz="2000" dirty="0" smtClean="0"/>
              <a:t>Check </a:t>
            </a:r>
            <a:r>
              <a:rPr lang="en-GB" sz="2000" dirty="0" smtClean="0"/>
              <a:t>your </a:t>
            </a:r>
            <a:r>
              <a:rPr lang="en-GB" sz="2000" dirty="0" smtClean="0"/>
              <a:t>email</a:t>
            </a:r>
          </a:p>
          <a:p>
            <a:pPr marL="342900" indent="-342900">
              <a:buFont typeface="Arial" panose="020B0604020202020204" pitchFamily="34" charset="0"/>
              <a:buChar char="•"/>
            </a:pPr>
            <a:r>
              <a:rPr lang="en-GB" sz="2000" dirty="0" smtClean="0"/>
              <a:t>Dictate </a:t>
            </a:r>
            <a:r>
              <a:rPr lang="en-GB" sz="2000" dirty="0" smtClean="0"/>
              <a:t>an email using the </a:t>
            </a:r>
            <a:r>
              <a:rPr lang="en-GB" sz="2000" dirty="0" smtClean="0"/>
              <a:t>microphone!</a:t>
            </a:r>
          </a:p>
          <a:p>
            <a:pPr marL="342900" indent="-342900">
              <a:buFont typeface="Arial" panose="020B0604020202020204" pitchFamily="34" charset="0"/>
              <a:buChar char="•"/>
            </a:pPr>
            <a:r>
              <a:rPr lang="en-GB" sz="2000" dirty="0" smtClean="0"/>
              <a:t>Look </a:t>
            </a:r>
            <a:r>
              <a:rPr lang="en-GB" sz="2000" dirty="0" smtClean="0"/>
              <a:t>something up (</a:t>
            </a:r>
            <a:r>
              <a:rPr lang="en-GB" sz="2000" dirty="0" smtClean="0"/>
              <a:t>research)</a:t>
            </a:r>
          </a:p>
          <a:p>
            <a:pPr marL="342900" indent="-342900">
              <a:buFont typeface="Arial" panose="020B0604020202020204" pitchFamily="34" charset="0"/>
              <a:buChar char="•"/>
            </a:pPr>
            <a:r>
              <a:rPr lang="en-GB" sz="2000" dirty="0" smtClean="0"/>
              <a:t>Skype </a:t>
            </a:r>
            <a:r>
              <a:rPr lang="en-GB" sz="2000" dirty="0" smtClean="0"/>
              <a:t>a friend who is far </a:t>
            </a:r>
            <a:r>
              <a:rPr lang="en-GB" sz="2000" dirty="0" smtClean="0"/>
              <a:t>away</a:t>
            </a:r>
          </a:p>
          <a:p>
            <a:pPr marL="342900" indent="-342900">
              <a:buFont typeface="Arial" panose="020B0604020202020204" pitchFamily="34" charset="0"/>
              <a:buChar char="•"/>
            </a:pPr>
            <a:r>
              <a:rPr lang="en-GB" sz="2000" dirty="0" smtClean="0"/>
              <a:t>Listen </a:t>
            </a:r>
            <a:r>
              <a:rPr lang="en-GB" sz="2000" dirty="0" smtClean="0"/>
              <a:t>to </a:t>
            </a:r>
            <a:r>
              <a:rPr lang="en-GB" sz="2000" dirty="0" smtClean="0"/>
              <a:t>music</a:t>
            </a:r>
          </a:p>
          <a:p>
            <a:pPr marL="342900" indent="-342900">
              <a:buFont typeface="Arial" panose="020B0604020202020204" pitchFamily="34" charset="0"/>
              <a:buChar char="•"/>
            </a:pPr>
            <a:r>
              <a:rPr lang="en-GB" sz="2000" dirty="0" smtClean="0"/>
              <a:t>Play </a:t>
            </a:r>
            <a:r>
              <a:rPr lang="en-GB" sz="2000" dirty="0" smtClean="0"/>
              <a:t>scrabble or any other </a:t>
            </a:r>
            <a:r>
              <a:rPr lang="en-GB" sz="2000" dirty="0" smtClean="0"/>
              <a:t>game</a:t>
            </a:r>
          </a:p>
          <a:p>
            <a:pPr marL="342900" indent="-342900">
              <a:buFont typeface="Arial" panose="020B0604020202020204" pitchFamily="34" charset="0"/>
              <a:buChar char="•"/>
            </a:pPr>
            <a:r>
              <a:rPr lang="en-GB" sz="2000" dirty="0" smtClean="0"/>
              <a:t>Oh </a:t>
            </a:r>
            <a:r>
              <a:rPr lang="en-GB" sz="2000" dirty="0" smtClean="0"/>
              <a:t>yes! And people buy things with them </a:t>
            </a:r>
            <a:r>
              <a:rPr lang="en-GB" sz="2000" dirty="0" smtClean="0">
                <a:sym typeface="Wingdings" panose="05000000000000000000" pitchFamily="2" charset="2"/>
              </a:rPr>
              <a:t></a:t>
            </a:r>
            <a:endParaRPr lang="en-GB" sz="2000" dirty="0" smtClean="0"/>
          </a:p>
        </p:txBody>
      </p:sp>
      <p:sp>
        <p:nvSpPr>
          <p:cNvPr id="7" name="AutoShape 2" descr="data:image/jpeg;base64,/9j/4AAQSkZJRgABAQAAAQABAAD/2wCEAAkGBxQTEhUUExQUFhUXGBgXGBYVFBgVFBUVFxcYFhQWFxQYHCggGBwlHBcVITEhJSkrLi4uGB8zODMsNygtLisBCgoKDg0OGxAQGiwfHx8sLCwvLCwtLCwsLCwtMissKywsLCwtLCwsLCwsLCwsLCwsLCwsKywsLCwsLCwsLDcsLP/AABEIAK8BIAMBIgACEQEDEQH/xAAcAAAABwEBAAAAAAAAAAAAAAAAAgMEBQYIAQf/xABOEAABAgMEBAcMBggGAgMBAAABAhEAAyEEEjFBBQYiURMjMmFxgZEHFBdCUlOSobHB0dIzVHKTstMIJDRDc7Ph8BUWYoKi8cLDg5TiY//EABkBAQADAQEAAAAAAAAAAAAAAAABAwQCBf/EACURAQABBAEDBAMBAAAAAAAAAAABAgMRITEiMkEEEoHBQmHwUf/aAAwDAQACEQMRAD8A9xgQIEAIECBAResOmpdkkqmzCAEglzgAKklq7qZkpGceE6a7t1qWs97y0IRVjMvKWRkWSoJT0bXSYuH6QtqKbGlIwWtCT0cZMPrlo7IzzAehHux6S3yfuz80JnuuaQe9xF7B+DLtue9FBgQF8n91m3rDLFnUHdlSioOMCxVjAR3WLeMBZx0Sj80UOOwF5X3VLaSCU2YkFwTJJIIqCNrF4X8MOkd8n0FfPHn8CA9A8MGkd8n0FfPA8L+kd8n0FfPHn8dgL/4XtI+VK9BXzwPC9pHypXoK+eKBBhAX7wuaR8qV6Cvnjo7rWkfKlegr54oIg4gL6O6xpHy5XoK+eOjuq6R8uV6CvniiCFExIvI7qOkfLlegr54MO6dpHzkv0FfmRSEmFUmCF1HdK0h5yX6Cvng6e6PpDziPQV88U1JhVJgLinuh2/zqPQV88KDug2/zqPQV88VBJhVJgLcNfrf51HoH54UTr9b/ADqPuz88VNJhVJgLUNfbf52X92fngx17t5/eo6pf/wCoq6TBwYC12TugW5CnUtCx5LKQT0KvKA60mPVNTtZU22VeFFDEMxpQuMiDjUhikiihHgYi/dx6cRaJqMiEHrUmaD/LR2QS9fgQIEQBAgQIAQIECAECBAgPGf0h5hNnQMkzpTdcqeTHgse+/pEyms0tT8qfL6mlTxHgUAInzqnaGSeCtDFn/VZ9HDnFDFumsQEa60FUl6sAA9WDJwjmZnOITDLkzVq1AlrNaSHoe95ocb2u0jn+XLX9VtP3Ez5Y15dG4dkC6Nw7InZpkP8Ay5avqtp+4mfLHDq7avq1p+4mfLGvbo3DsEIWorDcHLQvF7yrjYM2yXo/YIbNMfCwzPNzPQV8IHeS/Imegr4RrsKm+ZlDlfvHqBs+JmaHdzxy/O8xLx86MHxa5uiMynEMjd5L8iZ6CvhBu8Jnm5noK+EbG4Mbh2CBcG4dgido0x0LEvyJnoK+EKy7EB9Ioy6sAtCg9CaU3sG5xGwODG4dgivaxSklJdKT0gQ2aZkNjTdBRMvqo6EoVeS4zPTTrgJsS/NzPu1fCNK6syUhIZKRhkIs4QNw7BDZpkhNhX5uZ6CvhCibEvyJnoK+Ea0uDcOwQWYihZKXajhg+TmGzTKSbEvyJnoK+ELJsK/Imegr4Rp+9M8zL+8HNV7vTHZa5hxkoH/yA5ilE7nhmTEM1ytCzyARZ7QQagiTMIIyIN2sLp0HaPq9o+4mfLGjULm5ypeOUzLe1zdDu6Nw7IZkwzYnQlo+r2j7mZ8sKJ0JaPq9o+5mfLGj7o3Dsjt0bh2RO0M92HV2csm9LnoYUezzlXju2U0iLUGJBcEEgg0IIxBEaMt9CgilR7RGeNKK4+d/FmfjVCJ3gJgxfO49+1zfsy/ZaIoAVF+7jZ/Wp32JX/viUPZYECBEJCBAgQAgQIEAIECBAeQfpGfskn+Mj+XPjP0aA/SM/ZZP8ZH8ufGf4ARrrV/FXQPYmMixrnV/FXQPYmOfyhPhLWieEC8p2/0pUo9iQS3PCXfyXIuzKZ8EtshQtXHLccoNbnuhuExrwYBUzHfk7eqGYKjnavGDEJDMAb2HUOd46Qcqt6QHuzTR2EqY+f8AppgfVvEBOkEF6TKFjxUxwccLuHPhCKyXKntOdAlIaqcEtz5vgYTCi5P62CWHJTQJeoDNXF2z5mgHXf6Xa7My/dLZi1XZs+mhjot6N0z7qZufycWIpDPaLAm1hwQ7JqHIqydmlXoaiDoJLEKtQDu11LAvUEEO0A5Tb0kgXZlczKWAKtWlPhWALelnKZgybglk/wDEF4Z3lEq/ahiwZLZmhIp0HeBCnClx+1UryEMcaGnP6h1g5k21KmF2YCfKlrDY4lmGGZ3b4iNYeSYkpIN9O1aCzjaCbhxO0w9m4RG6w8kwCOrfJHVE/OtiUliF/wC2WtQ7UhogNWuSOqJm0uF3hw5a7soAKCAcA45y7QCiNIJIJuzAxIbglv0sA7GkBOkUnBMzp4KZ8sILmEfWaBnupNTgcMQ4HV0wEFVK2gs6qhIo4Fwhv7D1EA6VbACAy65iWphR6lv7Mc7+TumVD/RTPlp0QzSS5ragznkpxJwAKa4nsg94sQoWkg1el4MSPFZsAesQDnv5LPdmYkfRrcMHqGfd2wc2oOzLxb6NbdrNDS8WKT3ziQ4CXYUoQMDj15QCSyD+sZvyXThRSWY4U64B2m1pOS8sZaxj0iFJM4KFHpSqSPaIYKUXb9YzLgJL4MMMP6w8s5O09/HxwKcyWxEAhpLxPtJ/EIzrpRXHzv4sz8ao0TpLxPtJ/EIzjpVXHzv4sz8aoiOU+BAqPQO4wf1ud9iX/wC6POgqPQu4sr9bm/Yl+yfHTl7XAgQIhIQIECAECBAgBAgQIDx79I39lk/xkfy58eAR77+kYr9Xkj/+qfwT48CgBGudXsVdA9iYyNGuNXfG6B7Exz+Uf3+J8Je0yAsMSoVB2VFJphUZQ27wukMqdmTxpOWBfpp0Qtb5d5LXVLqCyV3DTO847Hhkmy5cFO/+yTUD+Jzt2PHSBZaSKCXa2YAccl8f4lMBXnMBNnIBKU2kFJSyTNDq2nUGKilt7mrmOzbNRLyZpIBAItDEXmJTeKwVB/ZHJdkPJVKm4hX7QogFgkgG8Dvp0tAPjaVXSoSpjuBdNwKIo6htM3W9IEm1FQUTKmJKclBLqO5LKY+yGSLMqvFTRskbVpUXwpRZY1NcmEG72e9xUwFRSDx+5jeDLoRdTz4c8A776VdfgpjuwTsXmZ3O0wDuMYMq0ELu8Gsim2Lt1zi4vOG3t/VgLNdCbsiaLu0xnskG8Sx2yFF654iOIsYIfgJwcj9/VknZYiZQZgD4QEkJ5vXeDWz8rYu9PKduqITWLkmHlmkkLSTJnCuKp5WlJANSkrNN1MxDLWLkmAR1a5I6omLSk3yQiecCDLmBKCzYpKx0YRD6tckdUTNrs95RPBzFMAQROKEkg0F28GPO2UAnwJSQQi0G6Qw4UNUFyAV1Awq2IgBChdN209BmpJxZlArZs6GE+9lUUZcwu95ItKtkjBtpjQDtMHNjx4qYaluPJFA6SHVsl2FBTogFEyzdDptGZbhQSDhde/XBxlXKOcGUhgi0kEA/SJcZsCZjguSDBDINXkr2mJ49toE/6uYFx7oN3rtDi1s+PDqJAZgWvYVVSANweKbk9gxB4QVba8uhJ9kcRLL8m0h8SZiWFRXlkig9cdRZnxlTBi4M4kFzV2VjX1dEFl2dip5SqgJN6decVLkKUcKdpgD8C5AKbQxFTwuFcCL/ADZb4cWAbNRMTzTFXj1FzSELPZQUm8FoANBwyjssGqFdNIdyJAQ4D76qUo/8iWgG2lPE+0n8QjNelVcfO/izPxqjSWlfE+0n8QjM+lVcfO/izf5ioiO5PgUKj0TuKH9bm/Zl/hnx5qFR6J3FZwTappUQA0sOSwqJ4FY6cvdYEcEdiEhAgQIAQIEcgCzZgSCpRAADknAAYmKfpXXlIcSUP/rXQdITietoU180myRISallL6H2R1kP1R5tpWYQIouXJicQ1WbMVRmpEd1XTK7RZ0larxE5PMBxcygA6Y8uj1zRugET0ceCpJXfSl2wBSCT1mkH03qHZlJaWkylEbKk1D86cxHVNekV2JmqcPII1xq5n0D2JjJ+kLGqTMXLWGUgkH3EcxDHrjWGrefQPYmO/wAo+fpn8JLSMkqQwQF1FCsopmQoDGGdqsRcqEiW+N5U5QpS9QCn9IfWyWFJAKUKF4OJhYNUEihrEbLlCjSrKVAEUmMAlVQOQ9by6YYnOOkFplmJN4SUFYq5nFhMoWZsjBZdhSSxlIBBDtOUTyVV37qc/NAl2VKX4myhwMFcoO5fY5gc4STZAxHBWTlDZvUdN4Fzd5QcDDfAKrsjsDIlhKQQ/DFxiyQWGJJHXCibIdviEAqLnjTtF8aJpR+yGk6zpQCEyLKQTdrMqxVs3nRXabZfdCs2zppel2UEJOKnYpZIbZDAD3DngOizXkuqTLyAaeWNWAdujpMcXZy4uyZZLJKePI5ITQBqtg/RHZUgBOzKsz3goALZI2aEbHKclqChjneYYp4KyMHatAopDum7mpIzw6IB1Ls7TEtLSAA78IbyXe9s4KrTt3RGaxckw7sNmAmA8HZhuMtW0ktuu1z9cNNYsDAIas8kdUWGdMmA7MtKhvMy7luumK9qzyR1RM2mWOEJKZFQwUssuqboSQ1QSWxwMByZLKgFmVLeqn4UtQOkuEhwSB0APCarKQH4GXUbXHKABBObVDMcoCpKAFBKLMEnAuKqAZDpu4XiRjQdMckJB/dWcC6QgiZecEFk8kFjePUTAGFnoHlS7wVhwp5RAYhxid26OpspF0mTLcZ8KQ204yq5JLQSSlAA2LMCk3tlVACKrGzQm6abhjHUSEgr2LMKKDg1VUFF4NgwDhzlAGFjF5uCls+PCqdqPRsWLtztzwouzPQyZRJF4uvxmGRGDhuqEpkqWHTwdmu1KQVYkMkOLtKEB+gQFyUslPBWbDklQYOSSBsYZ4CAVTZwSXlywQyPpL1C+yaBsQ3TC9il3X2AmowWVvTNxTHCGUyUhVVIs4UEvVbsagPSqWHqwpDvRqGSdmWmv7rktlljl1QCWljyPtJ/EIzFpVXHzv4s3+YqNOaX8T7SfxCM+WDV02mfOUolKOGmgNippinrkI4mqInMuqaZq1Cu34tfc+tYSq0Puk+2b8YfW3UFN1kLKVZObwJ5ww9UV7QMhUpdolTBdWkyQR1rLg5gggjphNUVUy7i3NNUZeyaH1pXKAHLRuJqn7J90XrRtvROQFoLg9oO4jfHjujVOBF01KtdyYUE0WKfaGHqeKbVcxOJaL1qnHuheIECBGliCE7ROCEqUqgSCT0APCkVPXfSjJEhJqqq+ZOQ6z7I5qqxGXVFPunCoaRtRmzFTFYqL9G4dQYRXtYKSyrdE2UxAa3IVwCrrRjjcvTjUJDR0xmAIFAQ+FAAR/e+JW1zXAN5NMnbsis6PXelgQ5SkA0iffhHtzOVL7pdjaZKneWkpPSkuPUr1RoPVrPoHsTHifdHlPZEK8maOxSFj2tHterOfQPYmL6Jzj5+mK/GKpSelFAS3PBs4+lSVIGNWGfPDBMxIa8qx3roYgVyCaPg27cIkbfNupe/LRUB5gdPQ14V64j1Wq6ogzrMCHvDgylQIDOHXWoHUMYuUOJmyyamxlqBgCQQWYB334RyVcLG9Yysu5ZiWJVg70rXrgxtgSlzPs3KICuCLOA7Fl4h0/8AZhSz2lBKrs2zEkEslFQwclW3WjbsIBEKQ7lVixd2FQXcgk82I3GAqalXjWMiqjR8WDl8KqS8HNsA5U+zBw4eWQCkgXbp4SocE545QJtsDUn2cVAJMoteZyHvtlnk3TAFSUOSTYrwoMiLhzeuyAeyAFJY7ViahIIAZ3YmvklOPvhYT2D8NINCpyjxMLxZeAVn1Y1gvfgIYTrM9So3KMAS4F/Ic+RgDWNaL4ANldyGRRYUMQE74Zaxckw8slpvLTx1nVjsoRdUXDgglZrj2mGWsfJMAhqzyR1RMW1SLxc2e8GpNAvAMGri0Q+rPJHVEvbLRdWXmykhhsrluRR3CrwfEZQCS5iHdJsnjF2csmqqg1YO454KJ0sBLqsnKagZ14gpIO67XKDJnkhxaJBujaaU4xa8wVSlDlHLTaSgMZ8gEODxRepyAXkGo2QgAicm9Q2PNyMQ4xd2IJUkdcGUtDbJsd182Z2F7AtBu+MQJ0hw9OCN501U6b7kbK6bmrRyVdodymfZwA1eDcpctXbauyIAskpairJdw2U5JAJTjWgf/qOCYjNVkyJ2RVNQxBNCNmnMYVKyQAidJGCQBLo4TtNtY1cDmAgiLUBtGbZilT7QlkOUgO5vth7hAdN1tnvTFi6btXqOzLmh5o1mLGUQ/wC6wBzfnhrNnl7vCSLzlwZSnIahAvVIavSMM3OjZoVeIXLXUOZabowzqXNOqAS0z4n2k/iEeY2EMWSPGUfSJU57Y9H1nW0okZAmPMG5yMqFoz3pxLX6aMxKctMwgXiKAZGKVrZKuFM3NSUJVz3FEj1KMT8tG8k9JJiH1mtAoFpvAhSSHY1SWUk5EGo6I5priZX109OEnolby0neInbJMKVBQxDEdIwis6uySmUgKLlhzRYpWUVeXc8PUbDaRMlpWPGAPQcx2wvFZ1QttDKP2k/+Q/vnizRtpnMZebXT7asG2kbUJUpcw1uglt5yHbHldrnKmLK1F1KLmLdrhpkEKkJD4XlbiK3R74qLRnu1ZnDVYoxGZ8gE0iH1hkFUlTbomwYj9KyQqUsGjgxxC9X9BqdESgT/AG0RWqcs3FA5KI9cTYlxxPKYlXO6LMaxgeVMSOxK1e6PadWMD0e5MeM90eS9jB8mak9qVp94j2XVfA9HuTGi14+fpiv90/CbnpUQLqgkvUlN6laAb8IZzFrlkX5zgnzPWQSCWHPDufLKgAFFBBdwAciGIUCGr6oSvmWNpUyY5xCASkc4QBTqjQzm3fBN3jmdmeQam8QM6VHqfOOd+OH4ZvFYyFYjE3cd39mHaLck3Rt7Ts8uYMKVdNOuE16UQMeE3fQzcTkNmAa9+EgXbQCXI+gUzOHDDMMrtg8y0lOM5VFJJIkFmUAySOgEvk/VDsW5N66y3ch+DXdcFjtXWxescFvS4pMqCQTLWAGdwSRsmhx94gG6rSraAnAEVYyTQAsc6u4qIILQbx44lLXrpkFrii4rmWIHXhDk6UQCBxj4DiZtaPTZgy7ekB7s0hkmkpZ5WFGdwMd3TSA5K0lLUq6FFyWDpULxZ6Ejp7DERrHyTE2LYkqust95lru4PymYU5+aITWPkmAQ1ZwHVEvbJyuEupmlFBTgSoZl0q3/ANIiNWeSOqJm1WgJXy5wa6ClEsrQSSGD3CHLgUOcAibU7kzlD7MgpIqz1BcV9bwdc9TnjyGGHAHez89d0F4Zq8JaMKDgSWvbWaHJGFXaCrmkAnhLU4pSVynJLgXLuHq54A5tRq08s5/cEszOmnSI6LUTeHDKeh+hIYEBmfpHrhMTFD99aGb6uL2IBJJl1xFMaHqOLW5IE2eCSW4ksCyiUgql9dTkBAcRbMDw5KWH7gsbrXqgUJd/+oOi1l24Y7QpxCgHdseo064Iq0E4TbQOmzGm9xwdR0Qdc4uWmT6FqSN5OZlsQAP+3EAVFtqCZxI3d7qD8xh7Y1PeF8rY5putQc1d788M5U0kPwto2gBWQ10vu4NgcQ+Hqh1YCbpBVMLFuMSEnDJgH6d8Ax1kS8tt4btpHmgSS1Mo9P05gnpH4hHmZS9Iy3+Wv008lJaWxPrHsioa1KJWlIxJi7yJNIp+mLOVW1KeZ+jniqjlpqnSy6OkEJSOYRMIl0EMbJKZhElAktYp6pa0rTiC/wDSPQ7POC0pUMCAe2PPJaYsmrulsJKg3kq35sYvtVY0z36MxmFStpeYsnF1P0vWG7UiR05KuWiaP9RPbte+GKRFE6lbTOiQhhpaYyCOaJIiIvTcp5auiJiXUInVZOws71GJcQ30RY+DlJTmznpNTD1EmOZ5SjtZ7Fw1jnIFTdvAc6Noez1x6ZqtgegexMVCTZXBi26pqdJ6x2ED3Rfa5/v0y+ojWUzbUukVmDaFZYdXXQ7O96QxKiFDatZxYcGm6aGjhI9cPbeh0ikw1B4tQSqjl3JFObohkuUpQTsWkeKeOAISMCoXmVeBObj1xpZXJcovRdrqklyEsOYgpodnP3wclSlEPaR4wN1CQCAXSNnOmOcEQCApIl2o5VmJwBN26q/R4OSbrGVaau22kqFEmqr9KilcueARBOyCbW5V5Io9FOoJa6A59lYcJKnYqtPTdQRUAYhLBifVAKThdtNGU/CJ2iwF17/PhhQwVKVKIFy0pAepmJYvXaIWTRm64AiVHNVrvAAtdG8UDJY4nqfmg6ywCr1qoXYID0SAXF3Auet2wgsqUWS6LS+aeFSoBmVXbrWnUY6UqYcXaQAX+lSFVc+XUBhR/GgDyNpSS9p5gpICKh9phhh/bxH6x8kw/kSzeTs2jF9uYCgY8raJJzwzhhrHyTAIas8kRM2qZdmAvaPFDISFSzzYHfWIbVnkjqiwzbQpJYSpihTaTcY0rylAwDFIUCDetd3nCDV8xdcgv6soKkquq/a8qG64BUCSC2VabnbKFVFRN4yrQlqkJmJAJdNGC6j4HfBLOC/0dpAIpemBg4NLt+mTc+5oAJdIobWWyKUuetSawpMUaC9anDhwhNQ+JdLHm5h0wWUkhgJdoYXVC9NGVLpZZLAAFqvWOXH2rlrfBuEALZn6TCg9UB2zoKiAVWpJ2tpQSAXbHZYYUpmYdosZBJ4WaaNUppV3GzjiOuGlnSQRxdo2XIJmJIN66VJO3UO9Du52jqQb78HPNH2piWSb6TdCbxGT7mDZwDkWJXnp3aj5IWkSboa8pWHKILUbFvbEahBvOZdp2RsvNBd6Gl9nwzh5o9DBQuzEh34xYUTvZiWGEA00+pkpO4g9ihHm6RnF910mXZB59kdJLfGKNLlkxlv8tfp+MnFlOMQWl0NaUHMpPtET8iW0QusMhXCS5gwBY9Bp7YqhpTNlyh8hMM7HUCJKUiJhEyOgQ4sKTfS2Lj2wQCJDQ8l5yOl+wPHcRtxVViDLW5H6yrnSk+pvdEKDE/rknj/9ifaqK/eji53Si3uiBzDS3y76CnIs/Q9Yc34SXHLuCJOLQpJEFZoUkwhMpGzJpE7qip0q5ioet/eIg5GES+p52po6D209wjRa5Z70dKftyHSBdWqoohfBqzrevCnM8MESCpBBkzwxonvg3i4YueE5sCWq4ziTnyErDKDgF88cMukwiNHy6bOBflKxoHxrgI0MhlabI5pKnHNhaLqLxqacJQgvgMXg67NeucWsgGoNoN5LF0ksplYnN6DmhwrRkolyiuPKVnjnB+8Zbk3A5ABNXIDAPWuA7IBrPkq2mlTi5r+sEYE8njNnoDZDoJZ5GPEzQ4Lhc+9edktdKyKh6luSIdKsEpmKQwrylUcAF680cRo2TUhOIY7Si4BBFXyIgGybNQcTNBDhk2jBNCHN8OObp3wJlmYsJM4seV3wxIwcEzL3UWh4nR8sBrvPVSsWZ8d0d7xl4XcgOUrAYZ0gEEWY30Hg13QkVM9SrpD0UgqZWW1V3iN1j5JibTZEBV67tYu5x6HaITWPkmAQ1Z5I6osE2yIWXN56YTFpZg1AlVKHKK/qzyRFhXYpZUVFIKiGJq7dvRAJJvS7wTLUQDQma5Io52zTE0/088GFombTyVBmu7aNp8c2BFc4CtGyiGKA251fGArRso0KAetXxgOG1TGfgFnHx0PTdtQY2iZXiSzUJWgA0djVwXpAOj5XkijZnxQwz3RxVjlEMQGNaqNauDjvLwAFqWR9EXpS/LqKuRtVZhi2MGE9fmi7ty0YAO9D1NzwX/DZTAXAwBAqaAkKLF94BgHRsp3uB97no3wAVaJjAiSrnBWgEMd7tg+ELyZhIqkp3VBfshJVgll9kVd6nPHPnhSRISgMkMOuArmvKXTJG9RJ6klvbFc4Jon9cZ7zpSPJQpR/3Fh+E9sQhMY709TZZ1SRK6QhapV9Cgd1OnL1wsvGCqQ8VLy1iwG9ok5UMLImJFAjulFQ5iY1dRxr7kn3CIhonNWU7Sjze0/0i2juU3O2UdrujjEHehuxX9YrMW/XiXSWftD8J9xinvFd7uTZnpceCQFGOdcVrnGhaUIRSIcyhEwSeS8IfavW6XKmzOEUEgpDEuzgnOGMsx5d3W523IHNMPrQB740Uc6Z7nbL33/H7N55HafhA/x+zeeR2n4Rj++d5gXzvMXdTLpsD/H7N59HafhHDrBZvPy+0/CMgXzvMC+d5h1GmrpmsGjFEqM+yEnElSSTQpqegkdBg9n1q0agXUWqzJAeiVpAc40jJjQGhiU5hrj/ADjYPrln+8EdOt9g+tyPvBGRmgNE7Rprj/ONg+uWf7wRAaxa1WMhhaZSiXACSVEkYgACpjMzQIbNNJau602NIAXaJctQAdMx0KGVQob4s3+cLB9cs/3gjI8BobNNcjW+wfW5H3gjh1xsH1yz/eCMjtAaI2nTWytb9HkEG12cg0IMwEEQgrTuizUzrIau7pxAAB7AOwRlBoDQxJmGwEaxWVQBE+WQQ4IJIIOBBaDf4/ZvPo7T8Ix/fO8wL53mHUjTYH+P2bzyO0/CANP2bzyPX8Ix/fO8x1Ky+Jh1GmkdNWtM21TFIIUkXUgjCiQ/rJhFYis9zutjlf7vxKi2LEZK+6W2jiDMpgqKQqoRy7Fa2C0ow9kqhjKh3LEdxKJOEqrFg1ZHL6vfFeSIsmrIos9A7H+MW2u5Te7Seukt5AV5Kh63Hvighcek6zIezTeYP2EGPNo5vx1Hp+0GaOEQJhaOtFK+QTDiWIRSKwuBEwgsVsI8a7pFsv2xSRhLSlPWdpXtEezWOzGbMShOKi1ct57AYOe47ZFKUuYorUolSib4ckucJkarceWa9VrDNcBo0x4HNH+R/wApv5kDwOaP82PSm/mxczMzwGjTHgc0f5selN/NgeBzR/mx6U382AzO0caNM+BzR/kD0pv5kDwOaP8AIHpTfzIDM7QGjTHgc0f5A9Kb+ZHPA5YPI/5TfzIDNDQGjS/gbsHkeub+ZHPA3YPI9c38yAzS0caNL+BqweR65v5kDwNWDyfXN/MgM0NHY0r4GbB5PrmfmQPAzYPJ9c38yAzTAjSvgZsHk+uZ+ZA8DNh8n1zPzIDNbQGjSfgYsPkjtm/mwPAxYfJ9c382AzXHRGlPAxYfJ9cz8yEJ3cUsZ5Ju9Sz7ZkBTO5jaXsreStQ9d7/yi7LXBUdzxOj5S1yZhUlwVJII5rwJUeaGwmVjJdjFTZanNMF6vHDAQuA8VLh90OJRhqlVYcWcwhJyFNFr1bQ0p96j7AIqhFYuWhENJRzgntMX2eWe/wBr/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4" descr="data:image/jpeg;base64,/9j/4AAQSkZJRgABAQAAAQABAAD/2wCEAAkGBxQTEhUUExQUFhUXGBgXGBYVFBgVFBUVFxcYFhQWFxQYHCggGBwlHBcVITEhJSkrLi4uGB8zODMsNygtLisBCgoKDg0OGxAQGiwfHx8sLCwvLCwtLCwsLCwtMissKywsLCwtLCwsLCwsLCwsLCwsLCwsKywsLCwsLCwsLDcsLP/AABEIAK8BIAMBIgACEQEDEQH/xAAcAAAABwEBAAAAAAAAAAAAAAAAAgMEBQYIAQf/xABOEAABAgMEBAcMBggGAgMBAAABAhEAAyEEEjFBBQYiURMjMmFxgZEHFBdCUlOSobHB0dIzVHKTstMIJDRDc7Ph8BUWYoKi8cLDg5TiY//EABkBAQADAQEAAAAAAAAAAAAAAAABAwQCBf/EACURAQABBAEDBAMBAAAAAAAAAAABAgMRITEiMkEEEoHBQmHwUf/aAAwDAQACEQMRAD8A9xgQIEAIECBAResOmpdkkqmzCAEglzgAKklq7qZkpGceE6a7t1qWs97y0IRVjMvKWRkWSoJT0bXSYuH6QtqKbGlIwWtCT0cZMPrlo7IzzAehHux6S3yfuz80JnuuaQe9xF7B+DLtue9FBgQF8n91m3rDLFnUHdlSioOMCxVjAR3WLeMBZx0Sj80UOOwF5X3VLaSCU2YkFwTJJIIqCNrF4X8MOkd8n0FfPHn8CA9A8MGkd8n0FfPA8L+kd8n0FfPHn8dgL/4XtI+VK9BXzwPC9pHypXoK+eKBBhAX7wuaR8qV6Cvnjo7rWkfKlegr54oIg4gL6O6xpHy5XoK+eOjuq6R8uV6CvniiCFExIvI7qOkfLlegr54MO6dpHzkv0FfmRSEmFUmCF1HdK0h5yX6Cvng6e6PpDziPQV88U1JhVJgLinuh2/zqPQV88KDug2/zqPQV88VBJhVJgLcNfrf51HoH54UTr9b/ADqPuz88VNJhVJgLUNfbf52X92fngx17t5/eo6pf/wCoq6TBwYC12TugW5CnUtCx5LKQT0KvKA60mPVNTtZU22VeFFDEMxpQuMiDjUhikiihHgYi/dx6cRaJqMiEHrUmaD/LR2QS9fgQIEQBAgQIAQIECAECBAgPGf0h5hNnQMkzpTdcqeTHgse+/pEyms0tT8qfL6mlTxHgUAInzqnaGSeCtDFn/VZ9HDnFDFumsQEa60FUl6sAA9WDJwjmZnOITDLkzVq1AlrNaSHoe95ocb2u0jn+XLX9VtP3Ez5Y15dG4dkC6Nw7InZpkP8Ay5avqtp+4mfLHDq7avq1p+4mfLGvbo3DsEIWorDcHLQvF7yrjYM2yXo/YIbNMfCwzPNzPQV8IHeS/Imegr4RrsKm+ZlDlfvHqBs+JmaHdzxy/O8xLx86MHxa5uiMynEMjd5L8iZ6CvhBu8Jnm5noK+EbG4Mbh2CBcG4dgido0x0LEvyJnoK+EKy7EB9Ioy6sAtCg9CaU3sG5xGwODG4dgivaxSklJdKT0gQ2aZkNjTdBRMvqo6EoVeS4zPTTrgJsS/NzPu1fCNK6syUhIZKRhkIs4QNw7BDZpkhNhX5uZ6CvhCibEvyJnoK+Ea0uDcOwQWYihZKXajhg+TmGzTKSbEvyJnoK+ELJsK/Imegr4Rp+9M8zL+8HNV7vTHZa5hxkoH/yA5ilE7nhmTEM1ytCzyARZ7QQagiTMIIyIN2sLp0HaPq9o+4mfLGjULm5ypeOUzLe1zdDu6Nw7IZkwzYnQlo+r2j7mZ8sKJ0JaPq9o+5mfLGj7o3Dsjt0bh2RO0M92HV2csm9LnoYUezzlXju2U0iLUGJBcEEgg0IIxBEaMt9CgilR7RGeNKK4+d/FmfjVCJ3gJgxfO49+1zfsy/ZaIoAVF+7jZ/Wp32JX/viUPZYECBEJCBAgQAgQIEAIECBAeQfpGfskn+Mj+XPjP0aA/SM/ZZP8ZH8ufGf4ARrrV/FXQPYmMixrnV/FXQPYmOfyhPhLWieEC8p2/0pUo9iQS3PCXfyXIuzKZ8EtshQtXHLccoNbnuhuExrwYBUzHfk7eqGYKjnavGDEJDMAb2HUOd46Qcqt6QHuzTR2EqY+f8AppgfVvEBOkEF6TKFjxUxwccLuHPhCKyXKntOdAlIaqcEtz5vgYTCi5P62CWHJTQJeoDNXF2z5mgHXf6Xa7My/dLZi1XZs+mhjot6N0z7qZufycWIpDPaLAm1hwQ7JqHIqydmlXoaiDoJLEKtQDu11LAvUEEO0A5Tb0kgXZlczKWAKtWlPhWALelnKZgybglk/wDEF4Z3lEq/ahiwZLZmhIp0HeBCnClx+1UryEMcaGnP6h1g5k21KmF2YCfKlrDY4lmGGZ3b4iNYeSYkpIN9O1aCzjaCbhxO0w9m4RG6w8kwCOrfJHVE/OtiUliF/wC2WtQ7UhogNWuSOqJm0uF3hw5a7soAKCAcA45y7QCiNIJIJuzAxIbglv0sA7GkBOkUnBMzp4KZ8sILmEfWaBnupNTgcMQ4HV0wEFVK2gs6qhIo4Fwhv7D1EA6VbACAy65iWphR6lv7Mc7+TumVD/RTPlp0QzSS5ragznkpxJwAKa4nsg94sQoWkg1el4MSPFZsAesQDnv5LPdmYkfRrcMHqGfd2wc2oOzLxb6NbdrNDS8WKT3ziQ4CXYUoQMDj15QCSyD+sZvyXThRSWY4U64B2m1pOS8sZaxj0iFJM4KFHpSqSPaIYKUXb9YzLgJL4MMMP6w8s5O09/HxwKcyWxEAhpLxPtJ/EIzrpRXHzv4sz8ao0TpLxPtJ/EIzjpVXHzv4sz8aoiOU+BAqPQO4wf1ud9iX/wC6POgqPQu4sr9bm/Yl+yfHTl7XAgQIhIQIECAECBAgBAgQIDx79I39lk/xkfy58eAR77+kYr9Xkj/+qfwT48CgBGudXsVdA9iYyNGuNXfG6B7Exz+Uf3+J8Je0yAsMSoVB2VFJphUZQ27wukMqdmTxpOWBfpp0Qtb5d5LXVLqCyV3DTO847Hhkmy5cFO/+yTUD+Jzt2PHSBZaSKCXa2YAccl8f4lMBXnMBNnIBKU2kFJSyTNDq2nUGKilt7mrmOzbNRLyZpIBAItDEXmJTeKwVB/ZHJdkPJVKm4hX7QogFgkgG8Dvp0tAPjaVXSoSpjuBdNwKIo6htM3W9IEm1FQUTKmJKclBLqO5LKY+yGSLMqvFTRskbVpUXwpRZY1NcmEG72e9xUwFRSDx+5jeDLoRdTz4c8A776VdfgpjuwTsXmZ3O0wDuMYMq0ELu8Gsim2Lt1zi4vOG3t/VgLNdCbsiaLu0xnskG8Sx2yFF654iOIsYIfgJwcj9/VknZYiZQZgD4QEkJ5vXeDWz8rYu9PKduqITWLkmHlmkkLSTJnCuKp5WlJANSkrNN1MxDLWLkmAR1a5I6omLSk3yQiecCDLmBKCzYpKx0YRD6tckdUTNrs95RPBzFMAQROKEkg0F28GPO2UAnwJSQQi0G6Qw4UNUFyAV1Awq2IgBChdN209BmpJxZlArZs6GE+9lUUZcwu95ItKtkjBtpjQDtMHNjx4qYaluPJFA6SHVsl2FBTogFEyzdDptGZbhQSDhde/XBxlXKOcGUhgi0kEA/SJcZsCZjguSDBDINXkr2mJ49toE/6uYFx7oN3rtDi1s+PDqJAZgWvYVVSANweKbk9gxB4QVba8uhJ9kcRLL8m0h8SZiWFRXlkig9cdRZnxlTBi4M4kFzV2VjX1dEFl2dip5SqgJN6decVLkKUcKdpgD8C5AKbQxFTwuFcCL/ADZb4cWAbNRMTzTFXj1FzSELPZQUm8FoANBwyjssGqFdNIdyJAQ4D76qUo/8iWgG2lPE+0n8QjNelVcfO/izPxqjSWlfE+0n8QjM+lVcfO/izf5ioiO5PgUKj0TuKH9bm/Zl/hnx5qFR6J3FZwTappUQA0sOSwqJ4FY6cvdYEcEdiEhAgQIAQIEcgCzZgSCpRAADknAAYmKfpXXlIcSUP/rXQdITietoU180myRISallL6H2R1kP1R5tpWYQIouXJicQ1WbMVRmpEd1XTK7RZ0larxE5PMBxcygA6Y8uj1zRugET0ceCpJXfSl2wBSCT1mkH03qHZlJaWkylEbKk1D86cxHVNekV2JmqcPII1xq5n0D2JjJ+kLGqTMXLWGUgkH3EcxDHrjWGrefQPYmO/wAo+fpn8JLSMkqQwQF1FCsopmQoDGGdqsRcqEiW+N5U5QpS9QCn9IfWyWFJAKUKF4OJhYNUEihrEbLlCjSrKVAEUmMAlVQOQ9by6YYnOOkFplmJN4SUFYq5nFhMoWZsjBZdhSSxlIBBDtOUTyVV37qc/NAl2VKX4myhwMFcoO5fY5gc4STZAxHBWTlDZvUdN4Fzd5QcDDfAKrsjsDIlhKQQ/DFxiyQWGJJHXCibIdviEAqLnjTtF8aJpR+yGk6zpQCEyLKQTdrMqxVs3nRXabZfdCs2zppel2UEJOKnYpZIbZDAD3DngOizXkuqTLyAaeWNWAdujpMcXZy4uyZZLJKePI5ITQBqtg/RHZUgBOzKsz3goALZI2aEbHKclqChjneYYp4KyMHatAopDum7mpIzw6IB1Ls7TEtLSAA78IbyXe9s4KrTt3RGaxckw7sNmAmA8HZhuMtW0ktuu1z9cNNYsDAIas8kdUWGdMmA7MtKhvMy7luumK9qzyR1RM2mWOEJKZFQwUssuqboSQ1QSWxwMByZLKgFmVLeqn4UtQOkuEhwSB0APCarKQH4GXUbXHKABBObVDMcoCpKAFBKLMEnAuKqAZDpu4XiRjQdMckJB/dWcC6QgiZecEFk8kFjePUTAGFnoHlS7wVhwp5RAYhxid26OpspF0mTLcZ8KQ204yq5JLQSSlAA2LMCk3tlVACKrGzQm6abhjHUSEgr2LMKKDg1VUFF4NgwDhzlAGFjF5uCls+PCqdqPRsWLtztzwouzPQyZRJF4uvxmGRGDhuqEpkqWHTwdmu1KQVYkMkOLtKEB+gQFyUslPBWbDklQYOSSBsYZ4CAVTZwSXlywQyPpL1C+yaBsQ3TC9il3X2AmowWVvTNxTHCGUyUhVVIs4UEvVbsagPSqWHqwpDvRqGSdmWmv7rktlljl1QCWljyPtJ/EIzFpVXHzv4s3+YqNOaX8T7SfxCM+WDV02mfOUolKOGmgNippinrkI4mqInMuqaZq1Cu34tfc+tYSq0Puk+2b8YfW3UFN1kLKVZObwJ5ww9UV7QMhUpdolTBdWkyQR1rLg5gggjphNUVUy7i3NNUZeyaH1pXKAHLRuJqn7J90XrRtvROQFoLg9oO4jfHjujVOBF01KtdyYUE0WKfaGHqeKbVcxOJaL1qnHuheIECBGliCE7ROCEqUqgSCT0APCkVPXfSjJEhJqqq+ZOQ6z7I5qqxGXVFPunCoaRtRmzFTFYqL9G4dQYRXtYKSyrdE2UxAa3IVwCrrRjjcvTjUJDR0xmAIFAQ+FAAR/e+JW1zXAN5NMnbsis6PXelgQ5SkA0iffhHtzOVL7pdjaZKneWkpPSkuPUr1RoPVrPoHsTHifdHlPZEK8maOxSFj2tHterOfQPYmL6Jzj5+mK/GKpSelFAS3PBs4+lSVIGNWGfPDBMxIa8qx3roYgVyCaPg27cIkbfNupe/LRUB5gdPQ14V64j1Wq6ogzrMCHvDgylQIDOHXWoHUMYuUOJmyyamxlqBgCQQWYB334RyVcLG9Yysu5ZiWJVg70rXrgxtgSlzPs3KICuCLOA7Fl4h0/8AZhSz2lBKrs2zEkEslFQwclW3WjbsIBEKQ7lVixd2FQXcgk82I3GAqalXjWMiqjR8WDl8KqS8HNsA5U+zBw4eWQCkgXbp4SocE545QJtsDUn2cVAJMoteZyHvtlnk3TAFSUOSTYrwoMiLhzeuyAeyAFJY7ViahIIAZ3YmvklOPvhYT2D8NINCpyjxMLxZeAVn1Y1gvfgIYTrM9So3KMAS4F/Ic+RgDWNaL4ANldyGRRYUMQE74Zaxckw8slpvLTx1nVjsoRdUXDgglZrj2mGWsfJMAhqzyR1RMW1SLxc2e8GpNAvAMGri0Q+rPJHVEvbLRdWXmykhhsrluRR3CrwfEZQCS5iHdJsnjF2csmqqg1YO454KJ0sBLqsnKagZ14gpIO67XKDJnkhxaJBujaaU4xa8wVSlDlHLTaSgMZ8gEODxRepyAXkGo2QgAicm9Q2PNyMQ4xd2IJUkdcGUtDbJsd182Z2F7AtBu+MQJ0hw9OCN501U6b7kbK6bmrRyVdodymfZwA1eDcpctXbauyIAskpairJdw2U5JAJTjWgf/qOCYjNVkyJ2RVNQxBNCNmnMYVKyQAidJGCQBLo4TtNtY1cDmAgiLUBtGbZilT7QlkOUgO5vth7hAdN1tnvTFi6btXqOzLmh5o1mLGUQ/wC6wBzfnhrNnl7vCSLzlwZSnIahAvVIavSMM3OjZoVeIXLXUOZabowzqXNOqAS0z4n2k/iEeY2EMWSPGUfSJU57Y9H1nW0okZAmPMG5yMqFoz3pxLX6aMxKctMwgXiKAZGKVrZKuFM3NSUJVz3FEj1KMT8tG8k9JJiH1mtAoFpvAhSSHY1SWUk5EGo6I5priZX109OEnolby0neInbJMKVBQxDEdIwis6uySmUgKLlhzRYpWUVeXc8PUbDaRMlpWPGAPQcx2wvFZ1QttDKP2k/+Q/vnizRtpnMZebXT7asG2kbUJUpcw1uglt5yHbHldrnKmLK1F1KLmLdrhpkEKkJD4XlbiK3R74qLRnu1ZnDVYoxGZ8gE0iH1hkFUlTbomwYj9KyQqUsGjgxxC9X9BqdESgT/AG0RWqcs3FA5KI9cTYlxxPKYlXO6LMaxgeVMSOxK1e6PadWMD0e5MeM90eS9jB8mak9qVp94j2XVfA9HuTGi14+fpiv90/CbnpUQLqgkvUlN6laAb8IZzFrlkX5zgnzPWQSCWHPDufLKgAFFBBdwAciGIUCGr6oSvmWNpUyY5xCASkc4QBTqjQzm3fBN3jmdmeQam8QM6VHqfOOd+OH4ZvFYyFYjE3cd39mHaLck3Rt7Ts8uYMKVdNOuE16UQMeE3fQzcTkNmAa9+EgXbQCXI+gUzOHDDMMrtg8y0lOM5VFJJIkFmUAySOgEvk/VDsW5N66y3ch+DXdcFjtXWxescFvS4pMqCQTLWAGdwSRsmhx94gG6rSraAnAEVYyTQAsc6u4qIILQbx44lLXrpkFrii4rmWIHXhDk6UQCBxj4DiZtaPTZgy7ekB7s0hkmkpZ5WFGdwMd3TSA5K0lLUq6FFyWDpULxZ6Ejp7DERrHyTE2LYkqust95lru4PymYU5+aITWPkmAQ1ZwHVEvbJyuEupmlFBTgSoZl0q3/ANIiNWeSOqJm1WgJXy5wa6ClEsrQSSGD3CHLgUOcAibU7kzlD7MgpIqz1BcV9bwdc9TnjyGGHAHez89d0F4Zq8JaMKDgSWvbWaHJGFXaCrmkAnhLU4pSVynJLgXLuHq54A5tRq08s5/cEszOmnSI6LUTeHDKeh+hIYEBmfpHrhMTFD99aGb6uL2IBJJl1xFMaHqOLW5IE2eCSW4ksCyiUgql9dTkBAcRbMDw5KWH7gsbrXqgUJd/+oOi1l24Y7QpxCgHdseo064Iq0E4TbQOmzGm9xwdR0Qdc4uWmT6FqSN5OZlsQAP+3EAVFtqCZxI3d7qD8xh7Y1PeF8rY5putQc1d788M5U0kPwto2gBWQ10vu4NgcQ+Hqh1YCbpBVMLFuMSEnDJgH6d8Ax1kS8tt4btpHmgSS1Mo9P05gnpH4hHmZS9Iy3+Wv008lJaWxPrHsioa1KJWlIxJi7yJNIp+mLOVW1KeZ+jniqjlpqnSy6OkEJSOYRMIl0EMbJKZhElAktYp6pa0rTiC/wDSPQ7POC0pUMCAe2PPJaYsmrulsJKg3kq35sYvtVY0z36MxmFStpeYsnF1P0vWG7UiR05KuWiaP9RPbte+GKRFE6lbTOiQhhpaYyCOaJIiIvTcp5auiJiXUInVZOws71GJcQ30RY+DlJTmznpNTD1EmOZ5SjtZ7Fw1jnIFTdvAc6Noez1x6ZqtgegexMVCTZXBi26pqdJ6x2ED3Rfa5/v0y+ojWUzbUukVmDaFZYdXXQ7O96QxKiFDatZxYcGm6aGjhI9cPbeh0ikw1B4tQSqjl3JFObohkuUpQTsWkeKeOAISMCoXmVeBObj1xpZXJcovRdrqklyEsOYgpodnP3wclSlEPaR4wN1CQCAXSNnOmOcEQCApIl2o5VmJwBN26q/R4OSbrGVaau22kqFEmqr9KilcueARBOyCbW5V5Io9FOoJa6A59lYcJKnYqtPTdQRUAYhLBifVAKThdtNGU/CJ2iwF17/PhhQwVKVKIFy0pAepmJYvXaIWTRm64AiVHNVrvAAtdG8UDJY4nqfmg6ywCr1qoXYID0SAXF3Auet2wgsqUWS6LS+aeFSoBmVXbrWnUY6UqYcXaQAX+lSFVc+XUBhR/GgDyNpSS9p5gpICKh9phhh/bxH6x8kw/kSzeTs2jF9uYCgY8raJJzwzhhrHyTAIas8kRM2qZdmAvaPFDISFSzzYHfWIbVnkjqiwzbQpJYSpihTaTcY0rylAwDFIUCDetd3nCDV8xdcgv6soKkquq/a8qG64BUCSC2VabnbKFVFRN4yrQlqkJmJAJdNGC6j4HfBLOC/0dpAIpemBg4NLt+mTc+5oAJdIobWWyKUuetSawpMUaC9anDhwhNQ+JdLHm5h0wWUkhgJdoYXVC9NGVLpZZLAAFqvWOXH2rlrfBuEALZn6TCg9UB2zoKiAVWpJ2tpQSAXbHZYYUpmYdosZBJ4WaaNUppV3GzjiOuGlnSQRxdo2XIJmJIN66VJO3UO9Du52jqQb78HPNH2piWSb6TdCbxGT7mDZwDkWJXnp3aj5IWkSboa8pWHKILUbFvbEahBvOZdp2RsvNBd6Gl9nwzh5o9DBQuzEh34xYUTvZiWGEA00+pkpO4g9ihHm6RnF910mXZB59kdJLfGKNLlkxlv8tfp+MnFlOMQWl0NaUHMpPtET8iW0QusMhXCS5gwBY9Bp7YqhpTNlyh8hMM7HUCJKUiJhEyOgQ4sKTfS2Lj2wQCJDQ8l5yOl+wPHcRtxVViDLW5H6yrnSk+pvdEKDE/rknj/9ifaqK/eji53Si3uiBzDS3y76CnIs/Q9Yc34SXHLuCJOLQpJEFZoUkwhMpGzJpE7qip0q5ioet/eIg5GES+p52po6D209wjRa5Z70dKftyHSBdWqoohfBqzrevCnM8MESCpBBkzwxonvg3i4YueE5sCWq4ziTnyErDKDgF88cMukwiNHy6bOBflKxoHxrgI0MhlabI5pKnHNhaLqLxqacJQgvgMXg67NeucWsgGoNoN5LF0ksplYnN6DmhwrRkolyiuPKVnjnB+8Zbk3A5ABNXIDAPWuA7IBrPkq2mlTi5r+sEYE8njNnoDZDoJZ5GPEzQ4Lhc+9edktdKyKh6luSIdKsEpmKQwrylUcAF680cRo2TUhOIY7Si4BBFXyIgGybNQcTNBDhk2jBNCHN8OObp3wJlmYsJM4seV3wxIwcEzL3UWh4nR8sBrvPVSsWZ8d0d7xl4XcgOUrAYZ0gEEWY30Hg13QkVM9SrpD0UgqZWW1V3iN1j5JibTZEBV67tYu5x6HaITWPkmAQ1Z5I6osE2yIWXN56YTFpZg1AlVKHKK/qzyRFhXYpZUVFIKiGJq7dvRAJJvS7wTLUQDQma5Io52zTE0/088GFombTyVBmu7aNp8c2BFc4CtGyiGKA251fGArRso0KAetXxgOG1TGfgFnHx0PTdtQY2iZXiSzUJWgA0djVwXpAOj5XkijZnxQwz3RxVjlEMQGNaqNauDjvLwAFqWR9EXpS/LqKuRtVZhi2MGE9fmi7ty0YAO9D1NzwX/DZTAXAwBAqaAkKLF94BgHRsp3uB97no3wAVaJjAiSrnBWgEMd7tg+ELyZhIqkp3VBfshJVgll9kVd6nPHPnhSRISgMkMOuArmvKXTJG9RJ6klvbFc4Jon9cZ7zpSPJQpR/3Fh+E9sQhMY709TZZ1SRK6QhapV9Cgd1OnL1wsvGCqQ8VLy1iwG9ok5UMLImJFAjulFQ5iY1dRxr7kn3CIhonNWU7Sjze0/0i2juU3O2UdrujjEHehuxX9YrMW/XiXSWftD8J9xinvFd7uTZnpceCQFGOdcVrnGhaUIRSIcyhEwSeS8IfavW6XKmzOEUEgpDEuzgnOGMsx5d3W523IHNMPrQB740Uc6Z7nbL33/H7N55HafhA/x+zeeR2n4Rj++d5gXzvMXdTLpsD/H7N59HafhHDrBZvPy+0/CMgXzvMC+d5h1GmrpmsGjFEqM+yEnElSSTQpqegkdBg9n1q0agXUWqzJAeiVpAc40jJjQGhiU5hrj/ADjYPrln+8EdOt9g+tyPvBGRmgNE7Rprj/ONg+uWf7wRAaxa1WMhhaZSiXACSVEkYgACpjMzQIbNNJau602NIAXaJctQAdMx0KGVQob4s3+cLB9cs/3gjI8BobNNcjW+wfW5H3gjh1xsH1yz/eCMjtAaI2nTWytb9HkEG12cg0IMwEEQgrTuizUzrIau7pxAAB7AOwRlBoDQxJmGwEaxWVQBE+WQQ4IJIIOBBaDf4/ZvPo7T8Ix/fO8wL53mHUjTYH+P2bzyO0/CANP2bzyPX8Ix/fO8x1Ky+Jh1GmkdNWtM21TFIIUkXUgjCiQ/rJhFYis9zutjlf7vxKi2LEZK+6W2jiDMpgqKQqoRy7Fa2C0ow9kqhjKh3LEdxKJOEqrFg1ZHL6vfFeSIsmrIos9A7H+MW2u5Te7Seukt5AV5Kh63Hvighcek6zIezTeYP2EGPNo5vx1Hp+0GaOEQJhaOtFK+QTDiWIRSKwuBEwgsVsI8a7pFsv2xSRhLSlPWdpXtEezWOzGbMShOKi1ct57AYOe47ZFKUuYorUolSib4ckucJkarceWa9VrDNcBo0x4HNH+R/wApv5kDwOaP82PSm/mxczMzwGjTHgc0f5selN/NgeBzR/mx6U382AzO0caNM+BzR/kD0pv5kDwOaP8AIHpTfzIDM7QGjTHgc0f5A9Kb+ZHPA5YPI/5TfzIDNDQGjS/gbsHkeub+ZHPA3YPI9c38yAzS0caNL+BqweR65v5kDwNWDyfXN/MgM0NHY0r4GbB5PrmfmQPAzYPJ9c38yAzTAjSvgZsHk+uZ+ZA8DNh8n1zPzIDNbQGjSfgYsPkjtm/mwPAxYfJ9c382AzXHRGlPAxYfJ9cz8yEJ3cUsZ5Ju9Sz7ZkBTO5jaXsreStQ9d7/yi7LXBUdzxOj5S1yZhUlwVJII5rwJUeaGwmVjJdjFTZanNMF6vHDAQuA8VLh90OJRhqlVYcWcwhJyFNFr1bQ0p96j7AIqhFYuWhENJRzgntMX2eWe/wBr/9k="/>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5070062"/>
            <a:ext cx="2022872" cy="1229906"/>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1960" y="3501008"/>
            <a:ext cx="1855872" cy="726393"/>
          </a:xfrm>
          <a:prstGeom prst="rect">
            <a:avLst/>
          </a:prstGeom>
          <a:ln w="19050">
            <a:noFill/>
          </a:ln>
          <a:effectLst>
            <a:outerShdw blurRad="50800" dist="38100" dir="2700000" algn="tl" rotWithShape="0">
              <a:prstClr val="black">
                <a:alpha val="40000"/>
              </a:prstClr>
            </a:outerShdw>
          </a:effectLst>
        </p:spPr>
      </p:pic>
      <p:pic>
        <p:nvPicPr>
          <p:cNvPr id="2062"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4088" y="4005064"/>
            <a:ext cx="1143570" cy="152476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05367" y="404664"/>
            <a:ext cx="1908552" cy="107057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12360" y="4725144"/>
            <a:ext cx="1309688"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1" name="Picture 13" descr="C:\Users\Cherith\AppData\Local\Microsoft\Windows\Temporary Internet Files\Content.IE5\B9G3QX5U\MC900431531[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44208" y="3068960"/>
            <a:ext cx="821969" cy="902161"/>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43475" y="2204864"/>
            <a:ext cx="1444749" cy="109756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8" name="Picture 20" descr="Online-Shopping-Ipad-B"/>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52320" y="3561484"/>
            <a:ext cx="1441583" cy="87562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7" name="Picture 9" descr="C:\Users\Cherith\AppData\Local\Microsoft\Windows\Temporary Internet Files\Content.IE5\B9G3QX5U\MC900441456[1].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84947" y="4581128"/>
            <a:ext cx="1443437" cy="1443437"/>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1520" y="5248388"/>
            <a:ext cx="895712" cy="134896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649235" y="5023180"/>
            <a:ext cx="1426821" cy="107011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08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06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05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05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059"/>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05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2061"/>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206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206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20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385500"/>
            <a:ext cx="8820472" cy="523220"/>
          </a:xfrm>
          <a:prstGeom prst="rect">
            <a:avLst/>
          </a:prstGeom>
          <a:noFill/>
        </p:spPr>
        <p:txBody>
          <a:bodyPr wrap="square" rtlCol="0">
            <a:spAutoFit/>
          </a:bodyPr>
          <a:lstStyle/>
          <a:p>
            <a:r>
              <a:rPr lang="en-US" sz="2800" b="1" dirty="0">
                <a:solidFill>
                  <a:prstClr val="black"/>
                </a:solidFill>
                <a:latin typeface="Calibri" pitchFamily="34" charset="0"/>
                <a:cs typeface="Calibri" pitchFamily="34" charset="0"/>
              </a:rPr>
              <a:t>Background to today’s presentation</a:t>
            </a:r>
            <a:endParaRPr lang="en-GB" sz="2400" dirty="0"/>
          </a:p>
        </p:txBody>
      </p:sp>
      <p:sp>
        <p:nvSpPr>
          <p:cNvPr id="5" name="Slide Number Placeholder 4"/>
          <p:cNvSpPr>
            <a:spLocks noGrp="1"/>
          </p:cNvSpPr>
          <p:nvPr>
            <p:ph type="sldNum" sz="quarter" idx="12"/>
          </p:nvPr>
        </p:nvSpPr>
        <p:spPr>
          <a:xfrm>
            <a:off x="6902896" y="6356350"/>
            <a:ext cx="2133600" cy="365125"/>
          </a:xfrm>
        </p:spPr>
        <p:txBody>
          <a:bodyPr/>
          <a:lstStyle/>
          <a:p>
            <a:fld id="{C8CF4A24-01EF-4ECE-9659-A28BB04A877E}" type="slidenum">
              <a:rPr lang="en-GB" sz="1600" b="1" smtClean="0">
                <a:solidFill>
                  <a:schemeClr val="tx1"/>
                </a:solidFill>
              </a:rPr>
              <a:pPr/>
              <a:t>9</a:t>
            </a:fld>
            <a:endParaRPr lang="en-GB" sz="1600" b="1" dirty="0">
              <a:solidFill>
                <a:schemeClr val="tx1"/>
              </a:solidFill>
            </a:endParaRPr>
          </a:p>
        </p:txBody>
      </p:sp>
      <p:sp>
        <p:nvSpPr>
          <p:cNvPr id="10" name="Content Placeholder 2"/>
          <p:cNvSpPr txBox="1">
            <a:spLocks/>
          </p:cNvSpPr>
          <p:nvPr/>
        </p:nvSpPr>
        <p:spPr>
          <a:xfrm>
            <a:off x="251520" y="1124745"/>
            <a:ext cx="8640960" cy="10801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Clr>
                <a:srgbClr val="F0AD00"/>
              </a:buClr>
              <a:buSzPct val="76000"/>
              <a:buNone/>
            </a:pPr>
            <a:r>
              <a:rPr lang="en-GB" sz="2400" b="1" dirty="0" smtClean="0">
                <a:solidFill>
                  <a:prstClr val="black"/>
                </a:solidFill>
                <a:latin typeface="Calibri" pitchFamily="34" charset="0"/>
                <a:cs typeface="Calibri" pitchFamily="34" charset="0"/>
              </a:rPr>
              <a:t>Learning how to do what </a:t>
            </a:r>
            <a:r>
              <a:rPr lang="en-GB" sz="2400" b="1" i="1" dirty="0" smtClean="0">
                <a:solidFill>
                  <a:prstClr val="black"/>
                </a:solidFill>
                <a:latin typeface="Calibri" pitchFamily="34" charset="0"/>
                <a:cs typeface="Calibri" pitchFamily="34" charset="0"/>
              </a:rPr>
              <a:t>you</a:t>
            </a:r>
            <a:r>
              <a:rPr lang="en-GB" sz="2400" b="1" dirty="0" smtClean="0">
                <a:solidFill>
                  <a:prstClr val="black"/>
                </a:solidFill>
                <a:latin typeface="Calibri" pitchFamily="34" charset="0"/>
                <a:cs typeface="Calibri" pitchFamily="34" charset="0"/>
              </a:rPr>
              <a:t> want to do on a tablet computer is not so easy</a:t>
            </a:r>
          </a:p>
        </p:txBody>
      </p:sp>
      <p:sp>
        <p:nvSpPr>
          <p:cNvPr id="6" name="TextBox 5"/>
          <p:cNvSpPr txBox="1"/>
          <p:nvPr/>
        </p:nvSpPr>
        <p:spPr>
          <a:xfrm>
            <a:off x="323528" y="1916832"/>
            <a:ext cx="8342153" cy="3785652"/>
          </a:xfrm>
          <a:prstGeom prst="rect">
            <a:avLst/>
          </a:prstGeom>
          <a:noFill/>
        </p:spPr>
        <p:txBody>
          <a:bodyPr wrap="square" rtlCol="0">
            <a:spAutoFit/>
          </a:bodyPr>
          <a:lstStyle/>
          <a:p>
            <a:r>
              <a:rPr lang="en-GB" sz="2400" dirty="0" smtClean="0"/>
              <a:t>You need to know the following things:</a:t>
            </a:r>
          </a:p>
          <a:p>
            <a:pPr marL="514350" indent="-514350">
              <a:buFont typeface="+mj-lt"/>
              <a:buAutoNum type="arabicPeriod"/>
            </a:pPr>
            <a:r>
              <a:rPr lang="en-GB" sz="2400" dirty="0" smtClean="0"/>
              <a:t>How to charge it, turn it on and off or to ‘sleep’</a:t>
            </a:r>
          </a:p>
          <a:p>
            <a:pPr marL="514350" indent="-514350">
              <a:buFont typeface="+mj-lt"/>
              <a:buAutoNum type="arabicPeriod"/>
            </a:pPr>
            <a:r>
              <a:rPr lang="en-GB" sz="2400" dirty="0" smtClean="0"/>
              <a:t>How to use the touch screen confidently</a:t>
            </a:r>
          </a:p>
          <a:p>
            <a:pPr marL="514350" indent="-514350">
              <a:buFont typeface="+mj-lt"/>
              <a:buAutoNum type="arabicPeriod"/>
            </a:pPr>
            <a:r>
              <a:rPr lang="en-GB" sz="2400" dirty="0" smtClean="0"/>
              <a:t>How to open and close ‘apps’</a:t>
            </a:r>
          </a:p>
          <a:p>
            <a:pPr marL="514350" indent="-514350">
              <a:buFont typeface="+mj-lt"/>
              <a:buAutoNum type="arabicPeriod"/>
            </a:pPr>
            <a:r>
              <a:rPr lang="en-GB" sz="2400" dirty="0" smtClean="0"/>
              <a:t>How to use the individual apps for books, music etc. (and how to buy content for your tablet)</a:t>
            </a:r>
          </a:p>
          <a:p>
            <a:pPr marL="514350" indent="-514350">
              <a:buFont typeface="+mj-lt"/>
              <a:buAutoNum type="arabicPeriod"/>
            </a:pPr>
            <a:r>
              <a:rPr lang="en-GB" sz="2400" dirty="0" smtClean="0"/>
              <a:t>How to manage the wifi connection, volume, brightness and data storage space</a:t>
            </a:r>
          </a:p>
          <a:p>
            <a:pPr marL="514350" indent="-514350">
              <a:buFont typeface="+mj-lt"/>
              <a:buAutoNum type="arabicPeriod"/>
            </a:pPr>
            <a:r>
              <a:rPr lang="en-GB" sz="2400" dirty="0" smtClean="0"/>
              <a:t>How to update it to the latest software</a:t>
            </a:r>
            <a:endParaRPr lang="en-GB" sz="2400" dirty="0"/>
          </a:p>
          <a:p>
            <a:pPr marL="514350" indent="-514350">
              <a:buFont typeface="+mj-lt"/>
              <a:buAutoNum type="arabicPeriod"/>
            </a:pPr>
            <a:r>
              <a:rPr lang="en-GB" sz="2400" dirty="0" smtClean="0"/>
              <a:t>Plus a whole lot more!</a:t>
            </a:r>
          </a:p>
        </p:txBody>
      </p:sp>
    </p:spTree>
    <p:extLst>
      <p:ext uri="{BB962C8B-B14F-4D97-AF65-F5344CB8AC3E}">
        <p14:creationId xmlns:p14="http://schemas.microsoft.com/office/powerpoint/2010/main" val="279892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5105</TotalTime>
  <Words>1607</Words>
  <Application>Microsoft Office PowerPoint</Application>
  <PresentationFormat>On-screen Show (4:3)</PresentationFormat>
  <Paragraphs>244</Paragraphs>
  <Slides>22</Slides>
  <Notes>21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Computer Sharing Centre  Introduction to WiFi and Tablets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Banking 2010 – focusing on Online Banking</dc:title>
  <dc:creator>Liquid Jigsaw</dc:creator>
  <cp:lastModifiedBy>Tania</cp:lastModifiedBy>
  <cp:revision>358</cp:revision>
  <dcterms:created xsi:type="dcterms:W3CDTF">2010-09-27T11:17:28Z</dcterms:created>
  <dcterms:modified xsi:type="dcterms:W3CDTF">2014-03-24T11:16:28Z</dcterms:modified>
</cp:coreProperties>
</file>